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69" r:id="rId4"/>
    <p:sldId id="270" r:id="rId5"/>
    <p:sldId id="271" r:id="rId6"/>
    <p:sldId id="258" r:id="rId7"/>
    <p:sldId id="285" r:id="rId8"/>
    <p:sldId id="272" r:id="rId9"/>
    <p:sldId id="273" r:id="rId10"/>
    <p:sldId id="274" r:id="rId11"/>
    <p:sldId id="275" r:id="rId12"/>
    <p:sldId id="276" r:id="rId13"/>
    <p:sldId id="277" r:id="rId14"/>
    <p:sldId id="261" r:id="rId15"/>
    <p:sldId id="262" r:id="rId16"/>
    <p:sldId id="263" r:id="rId17"/>
    <p:sldId id="264" r:id="rId18"/>
    <p:sldId id="265" r:id="rId19"/>
    <p:sldId id="278" r:id="rId20"/>
    <p:sldId id="280" r:id="rId21"/>
    <p:sldId id="281" r:id="rId22"/>
    <p:sldId id="282" r:id="rId23"/>
    <p:sldId id="283" r:id="rId24"/>
    <p:sldId id="284" r:id="rId25"/>
    <p:sldId id="279" r:id="rId26"/>
    <p:sldId id="266"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85" d="100"/>
          <a:sy n="85"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A37A77-36CA-4DB8-A50B-07C079B64013}" type="datetimeFigureOut">
              <a:rPr lang="en-IN" smtClean="0"/>
              <a:t>14-06-2022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BDFAC13-E1E2-4349-9871-AFAE8C1FCAB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44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A37A77-36CA-4DB8-A50B-07C079B64013}"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DFAC13-E1E2-4349-9871-AFAE8C1FCAB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868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A37A77-36CA-4DB8-A50B-07C079B64013}"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DFAC13-E1E2-4349-9871-AFAE8C1FCAB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40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A37A77-36CA-4DB8-A50B-07C079B64013}"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DFAC13-E1E2-4349-9871-AFAE8C1FCAB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441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37A77-36CA-4DB8-A50B-07C079B64013}"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DFAC13-E1E2-4349-9871-AFAE8C1FCAB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3819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A37A77-36CA-4DB8-A50B-07C079B64013}"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DFAC13-E1E2-4349-9871-AFAE8C1FCAB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4787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A37A77-36CA-4DB8-A50B-07C079B64013}"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DFAC13-E1E2-4349-9871-AFAE8C1FCAB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179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A37A77-36CA-4DB8-A50B-07C079B64013}"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DFAC13-E1E2-4349-9871-AFAE8C1FCAB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103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37A77-36CA-4DB8-A50B-07C079B64013}"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DFAC13-E1E2-4349-9871-AFAE8C1FCAB8}" type="slidenum">
              <a:rPr lang="en-IN" smtClean="0"/>
              <a:t>‹#›</a:t>
            </a:fld>
            <a:endParaRPr lang="en-IN"/>
          </a:p>
        </p:txBody>
      </p:sp>
    </p:spTree>
    <p:extLst>
      <p:ext uri="{BB962C8B-B14F-4D97-AF65-F5344CB8AC3E}">
        <p14:creationId xmlns:p14="http://schemas.microsoft.com/office/powerpoint/2010/main" val="278945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A37A77-36CA-4DB8-A50B-07C079B64013}"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DFAC13-E1E2-4349-9871-AFAE8C1FCAB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188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6A37A77-36CA-4DB8-A50B-07C079B64013}" type="datetimeFigureOut">
              <a:rPr lang="en-IN" smtClean="0"/>
              <a:t>14-06-2022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BDFAC13-E1E2-4349-9871-AFAE8C1FCAB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763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6A37A77-36CA-4DB8-A50B-07C079B64013}" type="datetimeFigureOut">
              <a:rPr lang="en-IN" smtClean="0"/>
              <a:t>14-06-2022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DFAC13-E1E2-4349-9871-AFAE8C1FCAB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299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89D68-2C26-7A91-7363-D42F0C761B3C}"/>
              </a:ext>
            </a:extLst>
          </p:cNvPr>
          <p:cNvSpPr>
            <a:spLocks noGrp="1"/>
          </p:cNvSpPr>
          <p:nvPr>
            <p:ph type="ctrTitle"/>
          </p:nvPr>
        </p:nvSpPr>
        <p:spPr/>
        <p:txBody>
          <a:bodyPr>
            <a:normAutofit fontScale="90000"/>
          </a:bodyPr>
          <a:lstStyle/>
          <a:p>
            <a:r>
              <a:rPr lang="en-IN" dirty="0"/>
              <a:t>Motion Detection based Surveillance System</a:t>
            </a:r>
          </a:p>
        </p:txBody>
      </p:sp>
      <p:sp>
        <p:nvSpPr>
          <p:cNvPr id="3" name="Subtitle 2">
            <a:extLst>
              <a:ext uri="{FF2B5EF4-FFF2-40B4-BE49-F238E27FC236}">
                <a16:creationId xmlns:a16="http://schemas.microsoft.com/office/drawing/2014/main" id="{6C9906ED-58C7-0AB2-71BC-4C0165DFA7F9}"/>
              </a:ext>
            </a:extLst>
          </p:cNvPr>
          <p:cNvSpPr>
            <a:spLocks noGrp="1"/>
          </p:cNvSpPr>
          <p:nvPr>
            <p:ph type="subTitle" idx="1"/>
          </p:nvPr>
        </p:nvSpPr>
        <p:spPr>
          <a:xfrm>
            <a:off x="7808258" y="3531204"/>
            <a:ext cx="3246593" cy="2627549"/>
          </a:xfrm>
        </p:spPr>
        <p:txBody>
          <a:bodyPr>
            <a:normAutofit/>
          </a:bodyPr>
          <a:lstStyle/>
          <a:p>
            <a:pPr algn="ctr"/>
            <a:r>
              <a:rPr lang="en-US" dirty="0"/>
              <a:t>                                                                                                                                                                  Done by:</a:t>
            </a:r>
          </a:p>
          <a:p>
            <a:pPr algn="ctr"/>
            <a:r>
              <a:rPr lang="en-US" dirty="0"/>
              <a:t>                                                                                                                                                               Sanjana S - 2019PECCS176</a:t>
            </a:r>
          </a:p>
          <a:p>
            <a:pPr algn="ctr"/>
            <a:r>
              <a:rPr lang="en-US" dirty="0"/>
              <a:t>                                                                                                                                                        </a:t>
            </a:r>
            <a:r>
              <a:rPr lang="en-US" dirty="0" err="1"/>
              <a:t>Sofiya</a:t>
            </a:r>
            <a:r>
              <a:rPr lang="en-US" dirty="0"/>
              <a:t> S - 2019PECCS192</a:t>
            </a:r>
            <a:endParaRPr lang="en-IN" dirty="0"/>
          </a:p>
          <a:p>
            <a:pPr algn="ctr"/>
            <a:endParaRPr lang="en-IN" dirty="0"/>
          </a:p>
        </p:txBody>
      </p:sp>
    </p:spTree>
    <p:extLst>
      <p:ext uri="{BB962C8B-B14F-4D97-AF65-F5344CB8AC3E}">
        <p14:creationId xmlns:p14="http://schemas.microsoft.com/office/powerpoint/2010/main" val="90775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47AC-1BB4-870C-1AE3-4E653366203F}"/>
              </a:ext>
            </a:extLst>
          </p:cNvPr>
          <p:cNvSpPr>
            <a:spLocks noGrp="1"/>
          </p:cNvSpPr>
          <p:nvPr>
            <p:ph type="title"/>
          </p:nvPr>
        </p:nvSpPr>
        <p:spPr/>
        <p:txBody>
          <a:bodyPr/>
          <a:lstStyle/>
          <a:p>
            <a:r>
              <a:rPr lang="en-US" dirty="0"/>
              <a:t>SYSTEM ARCHITECTURE:</a:t>
            </a:r>
            <a:endParaRPr lang="en-IN" dirty="0"/>
          </a:p>
        </p:txBody>
      </p:sp>
      <p:pic>
        <p:nvPicPr>
          <p:cNvPr id="3" name="Picture 2">
            <a:extLst>
              <a:ext uri="{FF2B5EF4-FFF2-40B4-BE49-F238E27FC236}">
                <a16:creationId xmlns:a16="http://schemas.microsoft.com/office/drawing/2014/main" id="{015F6790-BE97-071D-A5D2-225DF8D807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2494" y="2058539"/>
            <a:ext cx="7189395" cy="4618227"/>
          </a:xfrm>
          <a:prstGeom prst="rect">
            <a:avLst/>
          </a:prstGeom>
          <a:noFill/>
          <a:ln>
            <a:noFill/>
          </a:ln>
        </p:spPr>
      </p:pic>
    </p:spTree>
    <p:extLst>
      <p:ext uri="{BB962C8B-B14F-4D97-AF65-F5344CB8AC3E}">
        <p14:creationId xmlns:p14="http://schemas.microsoft.com/office/powerpoint/2010/main" val="1540164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6A2F-EA85-BA67-68B2-F19845859514}"/>
              </a:ext>
            </a:extLst>
          </p:cNvPr>
          <p:cNvSpPr>
            <a:spLocks noGrp="1"/>
          </p:cNvSpPr>
          <p:nvPr>
            <p:ph type="title"/>
          </p:nvPr>
        </p:nvSpPr>
        <p:spPr/>
        <p:txBody>
          <a:bodyPr/>
          <a:lstStyle/>
          <a:p>
            <a:r>
              <a:rPr lang="en-US" dirty="0"/>
              <a:t>SYSTEM DESIGN:</a:t>
            </a:r>
            <a:br>
              <a:rPr lang="en-US" dirty="0"/>
            </a:br>
            <a:r>
              <a:rPr lang="en-US" sz="2400" dirty="0"/>
              <a:t>ER DIAGRAM:</a:t>
            </a:r>
            <a:endParaRPr lang="en-IN" dirty="0"/>
          </a:p>
        </p:txBody>
      </p:sp>
      <p:pic>
        <p:nvPicPr>
          <p:cNvPr id="3" name="Picture 2">
            <a:extLst>
              <a:ext uri="{FF2B5EF4-FFF2-40B4-BE49-F238E27FC236}">
                <a16:creationId xmlns:a16="http://schemas.microsoft.com/office/drawing/2014/main" id="{7611D9DA-11D0-FDA7-02EA-436016CB87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7826" y="2182383"/>
            <a:ext cx="8129884" cy="4308064"/>
          </a:xfrm>
          <a:prstGeom prst="rect">
            <a:avLst/>
          </a:prstGeom>
          <a:noFill/>
          <a:ln>
            <a:noFill/>
          </a:ln>
        </p:spPr>
      </p:pic>
    </p:spTree>
    <p:extLst>
      <p:ext uri="{BB962C8B-B14F-4D97-AF65-F5344CB8AC3E}">
        <p14:creationId xmlns:p14="http://schemas.microsoft.com/office/powerpoint/2010/main" val="82355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75B2-605D-7D64-4CF5-73374C06AA23}"/>
              </a:ext>
            </a:extLst>
          </p:cNvPr>
          <p:cNvSpPr>
            <a:spLocks noGrp="1"/>
          </p:cNvSpPr>
          <p:nvPr>
            <p:ph type="title"/>
          </p:nvPr>
        </p:nvSpPr>
        <p:spPr/>
        <p:txBody>
          <a:bodyPr/>
          <a:lstStyle/>
          <a:p>
            <a:r>
              <a:rPr lang="en-US" dirty="0"/>
              <a:t>Dataflow diagram:</a:t>
            </a:r>
            <a:endParaRPr lang="en-IN" dirty="0"/>
          </a:p>
        </p:txBody>
      </p:sp>
      <p:pic>
        <p:nvPicPr>
          <p:cNvPr id="3" name="Picture 2">
            <a:extLst>
              <a:ext uri="{FF2B5EF4-FFF2-40B4-BE49-F238E27FC236}">
                <a16:creationId xmlns:a16="http://schemas.microsoft.com/office/drawing/2014/main" id="{51CE60F3-0375-2DD5-B8D9-CCCAD169BE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1201" y="2627204"/>
            <a:ext cx="8587153" cy="3818420"/>
          </a:xfrm>
          <a:prstGeom prst="rect">
            <a:avLst/>
          </a:prstGeom>
          <a:noFill/>
          <a:ln>
            <a:noFill/>
          </a:ln>
        </p:spPr>
      </p:pic>
      <p:sp>
        <p:nvSpPr>
          <p:cNvPr id="5" name="TextBox 4">
            <a:extLst>
              <a:ext uri="{FF2B5EF4-FFF2-40B4-BE49-F238E27FC236}">
                <a16:creationId xmlns:a16="http://schemas.microsoft.com/office/drawing/2014/main" id="{2B85B95A-075C-3EF9-B623-319C58B4E0E7}"/>
              </a:ext>
            </a:extLst>
          </p:cNvPr>
          <p:cNvSpPr txBox="1"/>
          <p:nvPr/>
        </p:nvSpPr>
        <p:spPr>
          <a:xfrm>
            <a:off x="1451579" y="1988930"/>
            <a:ext cx="6100482" cy="369332"/>
          </a:xfrm>
          <a:prstGeom prst="rect">
            <a:avLst/>
          </a:prstGeom>
          <a:noFill/>
        </p:spPr>
        <p:txBody>
          <a:bodyPr wrap="square">
            <a:spAutoFit/>
          </a:bodyPr>
          <a:lstStyle/>
          <a:p>
            <a:pPr>
              <a:spcBef>
                <a:spcPts val="240"/>
              </a:spcBef>
            </a:pPr>
            <a:r>
              <a:rPr lang="en-US" sz="1800" b="1" dirty="0">
                <a:effectLst/>
                <a:latin typeface="Times New Roman" panose="02020603050405020304" pitchFamily="18" charset="0"/>
                <a:ea typeface="Times New Roman" panose="02020603050405020304" pitchFamily="18" charset="0"/>
              </a:rPr>
              <a:t>DATAFLOW DIAGRAM LEVEL 0</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906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6160D-AEDC-7BFF-4BEF-67ABEB1957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969" y="1461791"/>
            <a:ext cx="5340385" cy="2993667"/>
          </a:xfrm>
          <a:prstGeom prst="rect">
            <a:avLst/>
          </a:prstGeom>
          <a:noFill/>
          <a:ln>
            <a:noFill/>
          </a:ln>
        </p:spPr>
      </p:pic>
      <p:sp>
        <p:nvSpPr>
          <p:cNvPr id="4" name="TextBox 3">
            <a:extLst>
              <a:ext uri="{FF2B5EF4-FFF2-40B4-BE49-F238E27FC236}">
                <a16:creationId xmlns:a16="http://schemas.microsoft.com/office/drawing/2014/main" id="{603CF6E9-AD9B-FDEA-4F76-D7526BD41B85}"/>
              </a:ext>
            </a:extLst>
          </p:cNvPr>
          <p:cNvSpPr txBox="1"/>
          <p:nvPr/>
        </p:nvSpPr>
        <p:spPr>
          <a:xfrm>
            <a:off x="709333" y="729734"/>
            <a:ext cx="4077820" cy="369332"/>
          </a:xfrm>
          <a:prstGeom prst="rect">
            <a:avLst/>
          </a:prstGeom>
          <a:noFill/>
        </p:spPr>
        <p:txBody>
          <a:bodyPr wrap="square">
            <a:spAutoFit/>
          </a:bodyPr>
          <a:lstStyle/>
          <a:p>
            <a:pPr>
              <a:spcBef>
                <a:spcPts val="240"/>
              </a:spcBef>
            </a:pPr>
            <a:r>
              <a:rPr lang="en-US" sz="1800" b="1" dirty="0">
                <a:effectLst/>
                <a:latin typeface="Times New Roman" panose="02020603050405020304" pitchFamily="18" charset="0"/>
                <a:ea typeface="Times New Roman" panose="02020603050405020304" pitchFamily="18" charset="0"/>
              </a:rPr>
              <a:t>DATAFLOW DIAGRAM LEVEL 1</a:t>
            </a:r>
            <a:endParaRPr lang="en-IN"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EF9D1239-EBB9-114C-A5B0-9E1BA875AF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5191" y="1183886"/>
            <a:ext cx="5700395" cy="3991610"/>
          </a:xfrm>
          <a:prstGeom prst="rect">
            <a:avLst/>
          </a:prstGeom>
          <a:noFill/>
          <a:ln>
            <a:noFill/>
          </a:ln>
        </p:spPr>
      </p:pic>
      <p:sp>
        <p:nvSpPr>
          <p:cNvPr id="7" name="TextBox 6">
            <a:extLst>
              <a:ext uri="{FF2B5EF4-FFF2-40B4-BE49-F238E27FC236}">
                <a16:creationId xmlns:a16="http://schemas.microsoft.com/office/drawing/2014/main" id="{C68DFB27-80B4-301E-6E6D-A563B87DF41B}"/>
              </a:ext>
            </a:extLst>
          </p:cNvPr>
          <p:cNvSpPr txBox="1"/>
          <p:nvPr/>
        </p:nvSpPr>
        <p:spPr>
          <a:xfrm>
            <a:off x="6096000" y="729734"/>
            <a:ext cx="3996018"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DATAFLOW DIAGRAM LEVEL 2</a:t>
            </a:r>
            <a:endParaRPr lang="en-IN" dirty="0"/>
          </a:p>
        </p:txBody>
      </p:sp>
    </p:spTree>
    <p:extLst>
      <p:ext uri="{BB962C8B-B14F-4D97-AF65-F5344CB8AC3E}">
        <p14:creationId xmlns:p14="http://schemas.microsoft.com/office/powerpoint/2010/main" val="610055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9636-77AC-471E-D0FD-67F446EE53B2}"/>
              </a:ext>
            </a:extLst>
          </p:cNvPr>
          <p:cNvSpPr>
            <a:spLocks noGrp="1"/>
          </p:cNvSpPr>
          <p:nvPr>
            <p:ph type="title"/>
          </p:nvPr>
        </p:nvSpPr>
        <p:spPr/>
        <p:txBody>
          <a:bodyPr/>
          <a:lstStyle/>
          <a:p>
            <a:r>
              <a:rPr lang="en-US" dirty="0"/>
              <a:t>Use case diagram</a:t>
            </a:r>
            <a:br>
              <a:rPr lang="en-US" dirty="0"/>
            </a:br>
            <a:endParaRPr lang="en-IN" dirty="0"/>
          </a:p>
        </p:txBody>
      </p:sp>
      <p:pic>
        <p:nvPicPr>
          <p:cNvPr id="4" name="Picture 3">
            <a:extLst>
              <a:ext uri="{FF2B5EF4-FFF2-40B4-BE49-F238E27FC236}">
                <a16:creationId xmlns:a16="http://schemas.microsoft.com/office/drawing/2014/main" id="{9893636A-25D2-A6E5-7850-2772BD565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219" y="1942767"/>
            <a:ext cx="8196415" cy="4004880"/>
          </a:xfrm>
          <a:prstGeom prst="rect">
            <a:avLst/>
          </a:prstGeom>
        </p:spPr>
      </p:pic>
    </p:spTree>
    <p:extLst>
      <p:ext uri="{BB962C8B-B14F-4D97-AF65-F5344CB8AC3E}">
        <p14:creationId xmlns:p14="http://schemas.microsoft.com/office/powerpoint/2010/main" val="3932204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D64D-4470-3D31-EE87-80DBB8585FFF}"/>
              </a:ext>
            </a:extLst>
          </p:cNvPr>
          <p:cNvSpPr>
            <a:spLocks noGrp="1"/>
          </p:cNvSpPr>
          <p:nvPr>
            <p:ph type="title"/>
          </p:nvPr>
        </p:nvSpPr>
        <p:spPr/>
        <p:txBody>
          <a:bodyPr/>
          <a:lstStyle/>
          <a:p>
            <a:r>
              <a:rPr lang="en-US" dirty="0"/>
              <a:t>Class diagram</a:t>
            </a:r>
            <a:br>
              <a:rPr lang="en-US" dirty="0"/>
            </a:br>
            <a:endParaRPr lang="en-IN" dirty="0"/>
          </a:p>
        </p:txBody>
      </p:sp>
      <p:pic>
        <p:nvPicPr>
          <p:cNvPr id="4" name="Picture 3">
            <a:extLst>
              <a:ext uri="{FF2B5EF4-FFF2-40B4-BE49-F238E27FC236}">
                <a16:creationId xmlns:a16="http://schemas.microsoft.com/office/drawing/2014/main" id="{B6E1E5C8-E7E8-8839-83A4-F70D43007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150" y="1998733"/>
            <a:ext cx="7800724" cy="3964269"/>
          </a:xfrm>
          <a:prstGeom prst="rect">
            <a:avLst/>
          </a:prstGeom>
        </p:spPr>
      </p:pic>
    </p:spTree>
    <p:extLst>
      <p:ext uri="{BB962C8B-B14F-4D97-AF65-F5344CB8AC3E}">
        <p14:creationId xmlns:p14="http://schemas.microsoft.com/office/powerpoint/2010/main" val="1074274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1DE-F7DE-5260-686E-A014EBB3E194}"/>
              </a:ext>
            </a:extLst>
          </p:cNvPr>
          <p:cNvSpPr>
            <a:spLocks noGrp="1"/>
          </p:cNvSpPr>
          <p:nvPr>
            <p:ph type="title"/>
          </p:nvPr>
        </p:nvSpPr>
        <p:spPr/>
        <p:txBody>
          <a:bodyPr>
            <a:normAutofit fontScale="90000"/>
          </a:bodyPr>
          <a:lstStyle/>
          <a:p>
            <a:r>
              <a:rPr lang="en-US" dirty="0"/>
              <a:t>Sequence diagram</a:t>
            </a:r>
            <a:br>
              <a:rPr lang="en-US" dirty="0"/>
            </a:br>
            <a:br>
              <a:rPr lang="en-US" dirty="0"/>
            </a:br>
            <a:br>
              <a:rPr lang="en-US" dirty="0"/>
            </a:br>
            <a:endParaRPr lang="en-IN" dirty="0"/>
          </a:p>
        </p:txBody>
      </p:sp>
      <p:pic>
        <p:nvPicPr>
          <p:cNvPr id="4" name="Picture 3">
            <a:extLst>
              <a:ext uri="{FF2B5EF4-FFF2-40B4-BE49-F238E27FC236}">
                <a16:creationId xmlns:a16="http://schemas.microsoft.com/office/drawing/2014/main" id="{99929AFD-76D3-1414-D4C3-87E83025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714" y="1911386"/>
            <a:ext cx="7015796" cy="4142095"/>
          </a:xfrm>
          <a:prstGeom prst="rect">
            <a:avLst/>
          </a:prstGeom>
        </p:spPr>
      </p:pic>
    </p:spTree>
    <p:extLst>
      <p:ext uri="{BB962C8B-B14F-4D97-AF65-F5344CB8AC3E}">
        <p14:creationId xmlns:p14="http://schemas.microsoft.com/office/powerpoint/2010/main" val="246071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3A46-D331-C662-67C9-104865F511C5}"/>
              </a:ext>
            </a:extLst>
          </p:cNvPr>
          <p:cNvSpPr>
            <a:spLocks noGrp="1"/>
          </p:cNvSpPr>
          <p:nvPr>
            <p:ph type="title"/>
          </p:nvPr>
        </p:nvSpPr>
        <p:spPr/>
        <p:txBody>
          <a:bodyPr/>
          <a:lstStyle/>
          <a:p>
            <a:r>
              <a:rPr lang="en-US" dirty="0"/>
              <a:t>Collaboration diagram</a:t>
            </a:r>
            <a:br>
              <a:rPr lang="en-US" dirty="0"/>
            </a:br>
            <a:endParaRPr lang="en-IN" dirty="0"/>
          </a:p>
        </p:txBody>
      </p:sp>
      <p:pic>
        <p:nvPicPr>
          <p:cNvPr id="4" name="Picture 3">
            <a:extLst>
              <a:ext uri="{FF2B5EF4-FFF2-40B4-BE49-F238E27FC236}">
                <a16:creationId xmlns:a16="http://schemas.microsoft.com/office/drawing/2014/main" id="{A7CAAB35-EF7C-65D4-CD50-1D434E4E2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338" y="1853754"/>
            <a:ext cx="6124030" cy="4174812"/>
          </a:xfrm>
          <a:prstGeom prst="rect">
            <a:avLst/>
          </a:prstGeom>
        </p:spPr>
      </p:pic>
    </p:spTree>
    <p:extLst>
      <p:ext uri="{BB962C8B-B14F-4D97-AF65-F5344CB8AC3E}">
        <p14:creationId xmlns:p14="http://schemas.microsoft.com/office/powerpoint/2010/main" val="330752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D9F1-B36E-8FA1-E86F-7E0B10E954DB}"/>
              </a:ext>
            </a:extLst>
          </p:cNvPr>
          <p:cNvSpPr>
            <a:spLocks noGrp="1"/>
          </p:cNvSpPr>
          <p:nvPr>
            <p:ph type="title"/>
          </p:nvPr>
        </p:nvSpPr>
        <p:spPr/>
        <p:txBody>
          <a:bodyPr/>
          <a:lstStyle/>
          <a:p>
            <a:r>
              <a:rPr lang="en-US" dirty="0"/>
              <a:t>Activity diagram</a:t>
            </a:r>
            <a:br>
              <a:rPr lang="en-US" dirty="0"/>
            </a:br>
            <a:endParaRPr lang="en-IN" dirty="0"/>
          </a:p>
        </p:txBody>
      </p:sp>
      <p:pic>
        <p:nvPicPr>
          <p:cNvPr id="4" name="Picture 3">
            <a:extLst>
              <a:ext uri="{FF2B5EF4-FFF2-40B4-BE49-F238E27FC236}">
                <a16:creationId xmlns:a16="http://schemas.microsoft.com/office/drawing/2014/main" id="{3905D553-DE68-B4D9-15B0-16467D3C3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90" y="1898686"/>
            <a:ext cx="5836419" cy="4959314"/>
          </a:xfrm>
          <a:prstGeom prst="rect">
            <a:avLst/>
          </a:prstGeom>
        </p:spPr>
      </p:pic>
    </p:spTree>
    <p:extLst>
      <p:ext uri="{BB962C8B-B14F-4D97-AF65-F5344CB8AC3E}">
        <p14:creationId xmlns:p14="http://schemas.microsoft.com/office/powerpoint/2010/main" val="174275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ADF6-8348-1E68-2DDC-A28BD11E6AB1}"/>
              </a:ext>
            </a:extLst>
          </p:cNvPr>
          <p:cNvSpPr>
            <a:spLocks noGrp="1"/>
          </p:cNvSpPr>
          <p:nvPr>
            <p:ph type="title"/>
          </p:nvPr>
        </p:nvSpPr>
        <p:spPr/>
        <p:txBody>
          <a:bodyPr/>
          <a:lstStyle/>
          <a:p>
            <a:r>
              <a:rPr lang="en-US" dirty="0"/>
              <a:t>MODULE DESCRIPTION</a:t>
            </a:r>
            <a:endParaRPr lang="en-IN" dirty="0"/>
          </a:p>
        </p:txBody>
      </p:sp>
      <p:sp>
        <p:nvSpPr>
          <p:cNvPr id="4" name="TextBox 3">
            <a:extLst>
              <a:ext uri="{FF2B5EF4-FFF2-40B4-BE49-F238E27FC236}">
                <a16:creationId xmlns:a16="http://schemas.microsoft.com/office/drawing/2014/main" id="{4E011936-0C95-FD64-6161-4AC0F4F0EDE8}"/>
              </a:ext>
            </a:extLst>
          </p:cNvPr>
          <p:cNvSpPr txBox="1"/>
          <p:nvPr/>
        </p:nvSpPr>
        <p:spPr>
          <a:xfrm>
            <a:off x="1820708" y="2160573"/>
            <a:ext cx="7331383" cy="2954655"/>
          </a:xfrm>
          <a:prstGeom prst="rect">
            <a:avLst/>
          </a:prstGeom>
          <a:noFill/>
        </p:spPr>
        <p:txBody>
          <a:bodyPr wrap="square">
            <a:spAutoFit/>
          </a:bodyPr>
          <a:lstStyle/>
          <a:p>
            <a:pPr marL="285750" indent="-285750">
              <a:buFont typeface="Wingdings" panose="05000000000000000000" pitchFamily="2" charset="2"/>
              <a:buChar char="v"/>
            </a:pPr>
            <a:r>
              <a:rPr lang="en-US" dirty="0"/>
              <a:t> </a:t>
            </a:r>
            <a:r>
              <a:rPr lang="en-US" sz="2000" b="1" dirty="0"/>
              <a:t>Detection module: </a:t>
            </a:r>
          </a:p>
          <a:p>
            <a:r>
              <a:rPr lang="en-US" dirty="0"/>
              <a:t>            Observe the static environment.</a:t>
            </a:r>
          </a:p>
          <a:p>
            <a:r>
              <a:rPr lang="en-US" dirty="0"/>
              <a:t>            Detect the moving object. </a:t>
            </a:r>
          </a:p>
          <a:p>
            <a:r>
              <a:rPr lang="en-US" dirty="0"/>
              <a:t>            Displays the time and date. </a:t>
            </a:r>
          </a:p>
          <a:p>
            <a:r>
              <a:rPr lang="en-US" dirty="0"/>
              <a:t>            Process the image. </a:t>
            </a:r>
          </a:p>
          <a:p>
            <a:r>
              <a:rPr lang="en-US" dirty="0"/>
              <a:t>            Saves the image. </a:t>
            </a:r>
          </a:p>
          <a:p>
            <a:endParaRPr lang="en-US" dirty="0"/>
          </a:p>
          <a:p>
            <a:pPr marL="285750" indent="-285750">
              <a:buFont typeface="Wingdings" panose="05000000000000000000" pitchFamily="2" charset="2"/>
              <a:buChar char="v"/>
            </a:pPr>
            <a:r>
              <a:rPr lang="en-US" dirty="0"/>
              <a:t> </a:t>
            </a:r>
            <a:r>
              <a:rPr lang="en-US" sz="2000" b="1" dirty="0"/>
              <a:t>Storage module: </a:t>
            </a:r>
          </a:p>
          <a:p>
            <a:r>
              <a:rPr lang="en-US" sz="2000" b="1" dirty="0"/>
              <a:t>          </a:t>
            </a:r>
            <a:r>
              <a:rPr lang="en-US" dirty="0"/>
              <a:t>Processed image is stored in local storage. </a:t>
            </a:r>
          </a:p>
          <a:p>
            <a:r>
              <a:rPr lang="en-US" dirty="0"/>
              <a:t>           Can be viewed by the user. </a:t>
            </a:r>
            <a:endParaRPr lang="en-IN" dirty="0"/>
          </a:p>
        </p:txBody>
      </p:sp>
    </p:spTree>
    <p:extLst>
      <p:ext uri="{BB962C8B-B14F-4D97-AF65-F5344CB8AC3E}">
        <p14:creationId xmlns:p14="http://schemas.microsoft.com/office/powerpoint/2010/main" val="226481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2A99-1D49-7399-AC39-2C0D4A707338}"/>
              </a:ext>
            </a:extLst>
          </p:cNvPr>
          <p:cNvSpPr>
            <a:spLocks noGrp="1"/>
          </p:cNvSpPr>
          <p:nvPr>
            <p:ph type="title"/>
          </p:nvPr>
        </p:nvSpPr>
        <p:spPr/>
        <p:txBody>
          <a:bodyPr/>
          <a:lstStyle/>
          <a:p>
            <a:r>
              <a:rPr lang="en-US" dirty="0"/>
              <a:t>introduction</a:t>
            </a:r>
            <a:endParaRPr lang="en-IN" dirty="0"/>
          </a:p>
        </p:txBody>
      </p:sp>
      <p:sp>
        <p:nvSpPr>
          <p:cNvPr id="6" name="TextBox 5">
            <a:extLst>
              <a:ext uri="{FF2B5EF4-FFF2-40B4-BE49-F238E27FC236}">
                <a16:creationId xmlns:a16="http://schemas.microsoft.com/office/drawing/2014/main" id="{E02AD83A-333A-72F7-0EA0-D11462CA1518}"/>
              </a:ext>
            </a:extLst>
          </p:cNvPr>
          <p:cNvSpPr txBox="1"/>
          <p:nvPr/>
        </p:nvSpPr>
        <p:spPr>
          <a:xfrm>
            <a:off x="1451579" y="2138054"/>
            <a:ext cx="9603275" cy="646331"/>
          </a:xfrm>
          <a:prstGeom prst="rect">
            <a:avLst/>
          </a:prstGeom>
          <a:noFill/>
        </p:spPr>
        <p:txBody>
          <a:bodyPr wrap="square">
            <a:spAutoFit/>
          </a:bodyPr>
          <a:lstStyle/>
          <a:p>
            <a:pPr marL="285750" indent="-285750">
              <a:buFont typeface="Arial" panose="020B0604020202020204" pitchFamily="34" charset="0"/>
              <a:buChar char="•"/>
            </a:pPr>
            <a:r>
              <a:rPr lang="en-IN" dirty="0"/>
              <a:t> A complete </a:t>
            </a:r>
            <a:r>
              <a:rPr lang="en-IN" dirty="0" err="1"/>
              <a:t>analog</a:t>
            </a:r>
            <a:r>
              <a:rPr lang="en-IN" dirty="0"/>
              <a:t> video-surveillance system consisted of camera, monitor, and VCR. The old tube camera was only useful in daylight, and the VCR could only store eight hours of footage at best.</a:t>
            </a:r>
          </a:p>
        </p:txBody>
      </p:sp>
      <p:sp>
        <p:nvSpPr>
          <p:cNvPr id="8" name="TextBox 7">
            <a:extLst>
              <a:ext uri="{FF2B5EF4-FFF2-40B4-BE49-F238E27FC236}">
                <a16:creationId xmlns:a16="http://schemas.microsoft.com/office/drawing/2014/main" id="{DF211D28-087B-15AD-F2DF-536ACD336E1C}"/>
              </a:ext>
            </a:extLst>
          </p:cNvPr>
          <p:cNvSpPr txBox="1"/>
          <p:nvPr/>
        </p:nvSpPr>
        <p:spPr>
          <a:xfrm>
            <a:off x="1451579" y="2905980"/>
            <a:ext cx="9603275" cy="646331"/>
          </a:xfrm>
          <a:prstGeom prst="rect">
            <a:avLst/>
          </a:prstGeom>
          <a:noFill/>
        </p:spPr>
        <p:txBody>
          <a:bodyPr wrap="square">
            <a:spAutoFit/>
          </a:bodyPr>
          <a:lstStyle/>
          <a:p>
            <a:pPr marL="285750" indent="-285750">
              <a:buFont typeface="Arial" panose="020B0604020202020204" pitchFamily="34" charset="0"/>
              <a:buChar char="•"/>
            </a:pPr>
            <a:r>
              <a:rPr lang="en-IN" dirty="0"/>
              <a:t>Digital video surveillance made complete sense as the price of digital recording dropped with the computer revolution.</a:t>
            </a:r>
          </a:p>
        </p:txBody>
      </p:sp>
      <p:sp>
        <p:nvSpPr>
          <p:cNvPr id="12" name="TextBox 11">
            <a:extLst>
              <a:ext uri="{FF2B5EF4-FFF2-40B4-BE49-F238E27FC236}">
                <a16:creationId xmlns:a16="http://schemas.microsoft.com/office/drawing/2014/main" id="{66789FD7-C844-E61B-14BA-154584C44A52}"/>
              </a:ext>
            </a:extLst>
          </p:cNvPr>
          <p:cNvSpPr txBox="1"/>
          <p:nvPr/>
        </p:nvSpPr>
        <p:spPr>
          <a:xfrm>
            <a:off x="1394934" y="3673906"/>
            <a:ext cx="9603275" cy="646331"/>
          </a:xfrm>
          <a:prstGeom prst="rect">
            <a:avLst/>
          </a:prstGeom>
          <a:noFill/>
        </p:spPr>
        <p:txBody>
          <a:bodyPr wrap="square">
            <a:spAutoFit/>
          </a:bodyPr>
          <a:lstStyle/>
          <a:p>
            <a:pPr marL="285750" indent="-285750">
              <a:buFont typeface="Arial" panose="020B0604020202020204" pitchFamily="34" charset="0"/>
              <a:buChar char="•"/>
            </a:pPr>
            <a:r>
              <a:rPr lang="en-IN" dirty="0"/>
              <a:t>The images recorded digitally were so much clearer than the often grainy images recorded with </a:t>
            </a:r>
            <a:r>
              <a:rPr lang="en-IN" dirty="0" err="1"/>
              <a:t>analog</a:t>
            </a:r>
            <a:r>
              <a:rPr lang="en-IN" dirty="0"/>
              <a:t> that recognition was immediately improved for identification purposes.</a:t>
            </a:r>
          </a:p>
        </p:txBody>
      </p:sp>
      <p:sp>
        <p:nvSpPr>
          <p:cNvPr id="14" name="TextBox 13">
            <a:extLst>
              <a:ext uri="{FF2B5EF4-FFF2-40B4-BE49-F238E27FC236}">
                <a16:creationId xmlns:a16="http://schemas.microsoft.com/office/drawing/2014/main" id="{57493886-3346-E83F-B182-1B1D6D468569}"/>
              </a:ext>
            </a:extLst>
          </p:cNvPr>
          <p:cNvSpPr txBox="1"/>
          <p:nvPr/>
        </p:nvSpPr>
        <p:spPr>
          <a:xfrm>
            <a:off x="1451579" y="4421277"/>
            <a:ext cx="9603274" cy="1754326"/>
          </a:xfrm>
          <a:prstGeom prst="rect">
            <a:avLst/>
          </a:prstGeom>
          <a:noFill/>
        </p:spPr>
        <p:txBody>
          <a:bodyPr wrap="square">
            <a:spAutoFit/>
          </a:bodyPr>
          <a:lstStyle/>
          <a:p>
            <a:pPr marL="285750" indent="-285750">
              <a:buFont typeface="Arial" panose="020B0604020202020204" pitchFamily="34" charset="0"/>
              <a:buChar char="•"/>
            </a:pPr>
            <a:r>
              <a:rPr lang="en-IN" dirty="0"/>
              <a:t>Digitally stored images can also be enhanced in various ways (add light, change </a:t>
            </a:r>
            <a:r>
              <a:rPr lang="en-IN" dirty="0" err="1"/>
              <a:t>colors</a:t>
            </a:r>
            <a:r>
              <a:rPr lang="en-IN" dirty="0"/>
              <a:t>, </a:t>
            </a:r>
          </a:p>
          <a:p>
            <a:r>
              <a:rPr lang="en-IN" dirty="0"/>
              <a:t>    reverse black and white) to make crucial determinations. </a:t>
            </a:r>
          </a:p>
          <a:p>
            <a:endParaRPr lang="en-IN" dirty="0"/>
          </a:p>
          <a:p>
            <a:pPr marL="285750" indent="-285750">
              <a:buFont typeface="Arial" panose="020B0604020202020204" pitchFamily="34" charset="0"/>
              <a:buChar char="•"/>
            </a:pPr>
            <a:r>
              <a:rPr lang="en-US" dirty="0"/>
              <a:t> This survey aims at  developing  a methodology to detect the motion in a video stream environment and this is an idea to ensure that the monitoring systems not only actively participate in stopping the crime, but do so while the crime is taking place.</a:t>
            </a:r>
            <a:endParaRPr lang="en-IN" dirty="0"/>
          </a:p>
        </p:txBody>
      </p:sp>
    </p:spTree>
    <p:extLst>
      <p:ext uri="{BB962C8B-B14F-4D97-AF65-F5344CB8AC3E}">
        <p14:creationId xmlns:p14="http://schemas.microsoft.com/office/powerpoint/2010/main" val="163689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4B01-AD88-66F7-55BB-67DE70830D93}"/>
              </a:ext>
            </a:extLst>
          </p:cNvPr>
          <p:cNvSpPr>
            <a:spLocks noGrp="1"/>
          </p:cNvSpPr>
          <p:nvPr>
            <p:ph type="title"/>
          </p:nvPr>
        </p:nvSpPr>
        <p:spPr/>
        <p:txBody>
          <a:bodyPr/>
          <a:lstStyle/>
          <a:p>
            <a:r>
              <a:rPr lang="en-US" dirty="0"/>
              <a:t>TESTING:</a:t>
            </a:r>
            <a:br>
              <a:rPr lang="en-US" dirty="0"/>
            </a:br>
            <a:r>
              <a:rPr lang="en-US" sz="2400" dirty="0"/>
              <a:t>SYSTEM TESTING:</a:t>
            </a:r>
            <a:endParaRPr lang="en-IN" dirty="0"/>
          </a:p>
        </p:txBody>
      </p:sp>
      <p:graphicFrame>
        <p:nvGraphicFramePr>
          <p:cNvPr id="3" name="Table 2">
            <a:extLst>
              <a:ext uri="{FF2B5EF4-FFF2-40B4-BE49-F238E27FC236}">
                <a16:creationId xmlns:a16="http://schemas.microsoft.com/office/drawing/2014/main" id="{B056E77B-282A-8453-55DC-D9CC6D521789}"/>
              </a:ext>
            </a:extLst>
          </p:cNvPr>
          <p:cNvGraphicFramePr>
            <a:graphicFrameLocks noGrp="1"/>
          </p:cNvGraphicFramePr>
          <p:nvPr>
            <p:extLst>
              <p:ext uri="{D42A27DB-BD31-4B8C-83A1-F6EECF244321}">
                <p14:modId xmlns:p14="http://schemas.microsoft.com/office/powerpoint/2010/main" val="782877146"/>
              </p:ext>
            </p:extLst>
          </p:nvPr>
        </p:nvGraphicFramePr>
        <p:xfrm>
          <a:off x="1451580" y="2070846"/>
          <a:ext cx="9942561" cy="4258598"/>
        </p:xfrm>
        <a:graphic>
          <a:graphicData uri="http://schemas.openxmlformats.org/drawingml/2006/table">
            <a:tbl>
              <a:tblPr firstRow="1" firstCol="1" lastRow="1" lastCol="1" bandRow="1" bandCol="1">
                <a:tableStyleId>{5C22544A-7EE6-4342-B048-85BDC9FD1C3A}</a:tableStyleId>
              </a:tblPr>
              <a:tblGrid>
                <a:gridCol w="950869">
                  <a:extLst>
                    <a:ext uri="{9D8B030D-6E8A-4147-A177-3AD203B41FA5}">
                      <a16:colId xmlns:a16="http://schemas.microsoft.com/office/drawing/2014/main" val="3982774903"/>
                    </a:ext>
                  </a:extLst>
                </a:gridCol>
                <a:gridCol w="3078142">
                  <a:extLst>
                    <a:ext uri="{9D8B030D-6E8A-4147-A177-3AD203B41FA5}">
                      <a16:colId xmlns:a16="http://schemas.microsoft.com/office/drawing/2014/main" val="1770042741"/>
                    </a:ext>
                  </a:extLst>
                </a:gridCol>
                <a:gridCol w="2516221">
                  <a:extLst>
                    <a:ext uri="{9D8B030D-6E8A-4147-A177-3AD203B41FA5}">
                      <a16:colId xmlns:a16="http://schemas.microsoft.com/office/drawing/2014/main" val="1069862066"/>
                    </a:ext>
                  </a:extLst>
                </a:gridCol>
                <a:gridCol w="2246729">
                  <a:extLst>
                    <a:ext uri="{9D8B030D-6E8A-4147-A177-3AD203B41FA5}">
                      <a16:colId xmlns:a16="http://schemas.microsoft.com/office/drawing/2014/main" val="377323442"/>
                    </a:ext>
                  </a:extLst>
                </a:gridCol>
                <a:gridCol w="1150600">
                  <a:extLst>
                    <a:ext uri="{9D8B030D-6E8A-4147-A177-3AD203B41FA5}">
                      <a16:colId xmlns:a16="http://schemas.microsoft.com/office/drawing/2014/main" val="4143314062"/>
                    </a:ext>
                  </a:extLst>
                </a:gridCol>
              </a:tblGrid>
              <a:tr h="764420">
                <a:tc>
                  <a:txBody>
                    <a:bodyPr/>
                    <a:lstStyle/>
                    <a:p>
                      <a:pPr marL="67945" algn="l">
                        <a:spcBef>
                          <a:spcPts val="10"/>
                        </a:spcBef>
                        <a:spcAft>
                          <a:spcPts val="0"/>
                        </a:spcAft>
                      </a:pPr>
                      <a:r>
                        <a:rPr lang="en-US" sz="1800" dirty="0">
                          <a:effectLst/>
                        </a:rPr>
                        <a:t> </a:t>
                      </a:r>
                      <a:endParaRPr lang="en-IN" sz="1800" dirty="0">
                        <a:effectLst/>
                      </a:endParaRPr>
                    </a:p>
                    <a:p>
                      <a:pPr marL="67945" marR="59690" algn="just">
                        <a:lnSpc>
                          <a:spcPct val="115000"/>
                        </a:lnSpc>
                      </a:pPr>
                      <a:r>
                        <a:rPr lang="en-US" sz="1800" dirty="0">
                          <a:effectLst/>
                        </a:rPr>
                        <a:t>TEST</a:t>
                      </a:r>
                      <a:r>
                        <a:rPr lang="en-US" sz="1800" spc="-340" dirty="0">
                          <a:effectLst/>
                        </a:rPr>
                        <a:t> </a:t>
                      </a:r>
                      <a:r>
                        <a:rPr lang="en-US" sz="1800" dirty="0">
                          <a:effectLst/>
                        </a:rPr>
                        <a:t>CASE</a:t>
                      </a:r>
                      <a:r>
                        <a:rPr lang="en-US" sz="1800" spc="-340" dirty="0">
                          <a:effectLst/>
                        </a:rPr>
                        <a:t> </a:t>
                      </a:r>
                      <a:r>
                        <a:rPr lang="en-US" sz="1800" dirty="0">
                          <a:effectLst/>
                        </a:rPr>
                        <a:t>ID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dirty="0">
                          <a:effectLst/>
                        </a:rPr>
                        <a:t> </a:t>
                      </a:r>
                      <a:endParaRPr lang="en-IN" sz="1800" dirty="0">
                        <a:effectLst/>
                      </a:endParaRPr>
                    </a:p>
                    <a:p>
                      <a:pPr marL="67945" marR="172085" algn="l">
                        <a:lnSpc>
                          <a:spcPct val="115000"/>
                        </a:lnSpc>
                      </a:pPr>
                      <a:r>
                        <a:rPr lang="en-US" sz="1800" dirty="0">
                          <a:effectLst/>
                        </a:rPr>
                        <a:t>TESTCASE/ACTION </a:t>
                      </a:r>
                      <a:r>
                        <a:rPr lang="en-US" sz="1800" spc="-335" dirty="0">
                          <a:effectLst/>
                        </a:rPr>
                        <a:t>  </a:t>
                      </a:r>
                      <a:r>
                        <a:rPr lang="en-US" sz="1800" dirty="0">
                          <a:effectLst/>
                        </a:rPr>
                        <a:t>TO</a:t>
                      </a:r>
                      <a:r>
                        <a:rPr lang="en-US" sz="1800" spc="-40" dirty="0">
                          <a:effectLst/>
                        </a:rPr>
                        <a:t> </a:t>
                      </a:r>
                      <a:r>
                        <a:rPr lang="en-US" sz="1800" dirty="0">
                          <a:effectLst/>
                        </a:rPr>
                        <a:t>BE</a:t>
                      </a:r>
                      <a:r>
                        <a:rPr lang="en-US" sz="1800" spc="-35" dirty="0">
                          <a:effectLst/>
                        </a:rPr>
                        <a:t> </a:t>
                      </a:r>
                      <a:r>
                        <a:rPr lang="en-US" sz="1800" dirty="0">
                          <a:effectLst/>
                        </a:rPr>
                        <a:t>PERFORMED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dirty="0">
                          <a:effectLst/>
                        </a:rPr>
                        <a:t> </a:t>
                      </a:r>
                      <a:endParaRPr lang="en-IN" sz="1800" dirty="0">
                        <a:effectLst/>
                      </a:endParaRPr>
                    </a:p>
                    <a:p>
                      <a:pPr marL="67945" marR="561975" algn="l">
                        <a:lnSpc>
                          <a:spcPct val="115000"/>
                        </a:lnSpc>
                      </a:pPr>
                      <a:r>
                        <a:rPr lang="en-US" sz="1800" dirty="0">
                          <a:effectLst/>
                        </a:rPr>
                        <a:t>EXPECTED</a:t>
                      </a:r>
                      <a:r>
                        <a:rPr lang="en-US" sz="1800" spc="-335" dirty="0">
                          <a:effectLst/>
                        </a:rPr>
                        <a:t> </a:t>
                      </a:r>
                      <a:r>
                        <a:rPr lang="en-US" sz="1800" dirty="0">
                          <a:effectLst/>
                        </a:rPr>
                        <a:t>RESULT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 </a:t>
                      </a:r>
                      <a:endParaRPr lang="en-IN" sz="1800">
                        <a:effectLst/>
                      </a:endParaRPr>
                    </a:p>
                    <a:p>
                      <a:pPr marL="67945" marR="605790" algn="l">
                        <a:lnSpc>
                          <a:spcPct val="115000"/>
                        </a:lnSpc>
                      </a:pPr>
                      <a:r>
                        <a:rPr lang="en-US" sz="1800">
                          <a:effectLst/>
                        </a:rPr>
                        <a:t>ACTUAL</a:t>
                      </a:r>
                      <a:r>
                        <a:rPr lang="en-US" sz="1800" spc="-335">
                          <a:effectLst/>
                        </a:rPr>
                        <a:t> </a:t>
                      </a:r>
                      <a:r>
                        <a:rPr lang="en-US" sz="1800">
                          <a:effectLst/>
                        </a:rPr>
                        <a:t>RESULT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 </a:t>
                      </a:r>
                      <a:endParaRPr lang="en-IN" sz="1800">
                        <a:effectLst/>
                      </a:endParaRPr>
                    </a:p>
                    <a:p>
                      <a:pPr marL="67310" marR="89535" algn="l">
                        <a:lnSpc>
                          <a:spcPct val="115000"/>
                        </a:lnSpc>
                        <a:spcAft>
                          <a:spcPts val="0"/>
                        </a:spcAft>
                      </a:pPr>
                      <a:r>
                        <a:rPr lang="en-US" sz="1800">
                          <a:effectLst/>
                        </a:rPr>
                        <a:t>PASS/</a:t>
                      </a:r>
                      <a:r>
                        <a:rPr lang="en-US" sz="1800" spc="-335">
                          <a:effectLst/>
                        </a:rPr>
                        <a:t> </a:t>
                      </a:r>
                      <a:r>
                        <a:rPr lang="en-US" sz="1800">
                          <a:effectLst/>
                        </a:rPr>
                        <a:t>FAIL</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00971020"/>
                  </a:ext>
                </a:extLst>
              </a:tr>
              <a:tr h="622149">
                <a:tc>
                  <a:txBody>
                    <a:bodyPr/>
                    <a:lstStyle/>
                    <a:p>
                      <a:pPr marL="67945" algn="l"/>
                      <a:r>
                        <a:rPr lang="en-US" sz="1800">
                          <a:effectLst/>
                        </a:rPr>
                        <a:t>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43510" algn="l">
                        <a:lnSpc>
                          <a:spcPct val="115000"/>
                        </a:lnSpc>
                      </a:pPr>
                      <a:r>
                        <a:rPr lang="en-US" sz="1800" dirty="0">
                          <a:effectLst/>
                        </a:rPr>
                        <a:t>Setting up System Environment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3345" algn="l">
                        <a:lnSpc>
                          <a:spcPct val="115000"/>
                        </a:lnSpc>
                      </a:pPr>
                      <a:r>
                        <a:rPr lang="en-US" sz="1800">
                          <a:effectLst/>
                        </a:rPr>
                        <a:t>Opens required Python IDLE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3345" algn="l">
                        <a:lnSpc>
                          <a:spcPct val="115000"/>
                        </a:lnSpc>
                      </a:pPr>
                      <a:r>
                        <a:rPr lang="en-US" sz="1800">
                          <a:effectLst/>
                        </a:rPr>
                        <a:t>Opens required Python IDLE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l"/>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61787466"/>
                  </a:ext>
                </a:extLst>
              </a:tr>
              <a:tr h="556847">
                <a:tc>
                  <a:txBody>
                    <a:bodyPr/>
                    <a:lstStyle/>
                    <a:p>
                      <a:pPr marL="67945" algn="l"/>
                      <a:r>
                        <a:rPr lang="en-US" sz="1800">
                          <a:effectLst/>
                        </a:rPr>
                        <a:t>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37795" algn="l">
                        <a:lnSpc>
                          <a:spcPct val="115000"/>
                        </a:lnSpc>
                      </a:pPr>
                      <a:r>
                        <a:rPr lang="en-US" sz="1800" dirty="0">
                          <a:effectLst/>
                        </a:rPr>
                        <a:t>Installing OpenCV</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84175" algn="l">
                        <a:lnSpc>
                          <a:spcPct val="115000"/>
                        </a:lnSpc>
                      </a:pPr>
                      <a:r>
                        <a:rPr lang="en-US" sz="1800" dirty="0">
                          <a:effectLst/>
                        </a:rPr>
                        <a:t>OpenCV Installed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47320" algn="l">
                        <a:lnSpc>
                          <a:spcPct val="115000"/>
                        </a:lnSpc>
                      </a:pPr>
                      <a:r>
                        <a:rPr lang="en-US" sz="1800" dirty="0">
                          <a:effectLst/>
                        </a:rPr>
                        <a:t>Successful installation of OpenCV</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l"/>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51041841"/>
                  </a:ext>
                </a:extLst>
              </a:tr>
              <a:tr h="620961">
                <a:tc>
                  <a:txBody>
                    <a:bodyPr/>
                    <a:lstStyle/>
                    <a:p>
                      <a:pPr marL="67945" algn="l"/>
                      <a:r>
                        <a:rPr lang="en-US" sz="1800">
                          <a:effectLst/>
                        </a:rPr>
                        <a:t>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86385" algn="l">
                        <a:lnSpc>
                          <a:spcPct val="115000"/>
                        </a:lnSpc>
                      </a:pPr>
                      <a:r>
                        <a:rPr lang="en-US" sz="1800">
                          <a:effectLst/>
                        </a:rPr>
                        <a:t>Developing the code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r>
                        <a:rPr lang="en-US" sz="1800">
                          <a:effectLst/>
                        </a:rPr>
                        <a:t>Code with no error</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65430" algn="l">
                        <a:lnSpc>
                          <a:spcPct val="115000"/>
                        </a:lnSpc>
                        <a:spcAft>
                          <a:spcPts val="0"/>
                        </a:spcAft>
                      </a:pPr>
                      <a:r>
                        <a:rPr lang="en-US" sz="1800" dirty="0">
                          <a:effectLst/>
                        </a:rPr>
                        <a:t>  Code with no Indentation error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l"/>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07231473"/>
                  </a:ext>
                </a:extLst>
              </a:tr>
              <a:tr h="456965">
                <a:tc>
                  <a:txBody>
                    <a:bodyPr/>
                    <a:lstStyle/>
                    <a:p>
                      <a:pPr marL="67945" algn="l"/>
                      <a:r>
                        <a:rPr lang="en-US" sz="1800">
                          <a:effectLst/>
                        </a:rPr>
                        <a:t>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80645" algn="l">
                        <a:lnSpc>
                          <a:spcPct val="115000"/>
                        </a:lnSpc>
                      </a:pPr>
                      <a:r>
                        <a:rPr lang="en-US" sz="1800">
                          <a:effectLst/>
                        </a:rPr>
                        <a:t>Setting up the path to store data</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r>
                        <a:rPr lang="en-US" sz="1800">
                          <a:effectLst/>
                        </a:rPr>
                        <a:t>Storage of required data</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65430" algn="l">
                        <a:lnSpc>
                          <a:spcPct val="115000"/>
                        </a:lnSpc>
                      </a:pPr>
                      <a:r>
                        <a:rPr lang="en-US" sz="1800" dirty="0">
                          <a:effectLst/>
                        </a:rPr>
                        <a:t>Successful storage of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l"/>
                      <a:r>
                        <a:rPr lang="en-US" sz="1800" dirty="0">
                          <a:effectLst/>
                        </a:rPr>
                        <a:t>Pass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92699604"/>
                  </a:ext>
                </a:extLst>
              </a:tr>
              <a:tr h="456965">
                <a:tc>
                  <a:txBody>
                    <a:bodyPr/>
                    <a:lstStyle/>
                    <a:p>
                      <a:pPr marL="67945" algn="l">
                        <a:spcBef>
                          <a:spcPts val="15"/>
                        </a:spcBef>
                      </a:pPr>
                      <a:r>
                        <a:rPr lang="en-US" sz="1800">
                          <a:effectLst/>
                        </a:rPr>
                        <a:t>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217170" algn="l">
                        <a:lnSpc>
                          <a:spcPct val="115000"/>
                        </a:lnSpc>
                        <a:spcBef>
                          <a:spcPts val="15"/>
                        </a:spcBef>
                        <a:spcAft>
                          <a:spcPts val="0"/>
                        </a:spcAft>
                      </a:pPr>
                      <a:r>
                        <a:rPr lang="en-US" sz="1800" b="0" dirty="0">
                          <a:solidFill>
                            <a:schemeClr val="tx1"/>
                          </a:solidFill>
                          <a:effectLst/>
                        </a:rPr>
                        <a:t>Implementing the code</a:t>
                      </a: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67945" algn="l">
                        <a:spcBef>
                          <a:spcPts val="15"/>
                        </a:spcBef>
                      </a:pPr>
                      <a:r>
                        <a:rPr lang="en-US" sz="1800" b="0" dirty="0">
                          <a:solidFill>
                            <a:schemeClr val="tx1"/>
                          </a:solidFill>
                          <a:effectLst/>
                        </a:rPr>
                        <a:t>Opening of Camera App</a:t>
                      </a: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67945" marR="265430" algn="l">
                        <a:lnSpc>
                          <a:spcPct val="115000"/>
                        </a:lnSpc>
                        <a:spcBef>
                          <a:spcPts val="15"/>
                        </a:spcBef>
                        <a:spcAft>
                          <a:spcPts val="0"/>
                        </a:spcAft>
                      </a:pPr>
                      <a:r>
                        <a:rPr lang="en-US" sz="1800" b="0" dirty="0">
                          <a:solidFill>
                            <a:schemeClr val="tx1"/>
                          </a:solidFill>
                          <a:effectLst/>
                        </a:rPr>
                        <a:t>Opening of live camera</a:t>
                      </a: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67310" algn="l">
                        <a:spcBef>
                          <a:spcPts val="15"/>
                        </a:spcBef>
                        <a:spcAft>
                          <a:spcPts val="0"/>
                        </a:spcAft>
                      </a:pPr>
                      <a:r>
                        <a:rPr lang="en-US" sz="1800" dirty="0">
                          <a:effectLst/>
                        </a:rPr>
                        <a:t>Pass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30289763"/>
                  </a:ext>
                </a:extLst>
              </a:tr>
            </a:tbl>
          </a:graphicData>
        </a:graphic>
      </p:graphicFrame>
    </p:spTree>
    <p:extLst>
      <p:ext uri="{BB962C8B-B14F-4D97-AF65-F5344CB8AC3E}">
        <p14:creationId xmlns:p14="http://schemas.microsoft.com/office/powerpoint/2010/main" val="204301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5DFD4D7-6496-C088-13A0-16B8DDBA3280}"/>
              </a:ext>
            </a:extLst>
          </p:cNvPr>
          <p:cNvGraphicFramePr>
            <a:graphicFrameLocks noGrp="1"/>
          </p:cNvGraphicFramePr>
          <p:nvPr>
            <p:extLst>
              <p:ext uri="{D42A27DB-BD31-4B8C-83A1-F6EECF244321}">
                <p14:modId xmlns:p14="http://schemas.microsoft.com/office/powerpoint/2010/main" val="3393511168"/>
              </p:ext>
            </p:extLst>
          </p:nvPr>
        </p:nvGraphicFramePr>
        <p:xfrm>
          <a:off x="833718" y="645459"/>
          <a:ext cx="10802470" cy="5585176"/>
        </p:xfrm>
        <a:graphic>
          <a:graphicData uri="http://schemas.openxmlformats.org/drawingml/2006/table">
            <a:tbl>
              <a:tblPr firstRow="1" firstCol="1" lastRow="1" lastCol="1" bandRow="1" bandCol="1">
                <a:tableStyleId>{5C22544A-7EE6-4342-B048-85BDC9FD1C3A}</a:tableStyleId>
              </a:tblPr>
              <a:tblGrid>
                <a:gridCol w="1080471">
                  <a:extLst>
                    <a:ext uri="{9D8B030D-6E8A-4147-A177-3AD203B41FA5}">
                      <a16:colId xmlns:a16="http://schemas.microsoft.com/office/drawing/2014/main" val="2205585679"/>
                    </a:ext>
                  </a:extLst>
                </a:gridCol>
                <a:gridCol w="3496104">
                  <a:extLst>
                    <a:ext uri="{9D8B030D-6E8A-4147-A177-3AD203B41FA5}">
                      <a16:colId xmlns:a16="http://schemas.microsoft.com/office/drawing/2014/main" val="3786565473"/>
                    </a:ext>
                  </a:extLst>
                </a:gridCol>
                <a:gridCol w="3079850">
                  <a:extLst>
                    <a:ext uri="{9D8B030D-6E8A-4147-A177-3AD203B41FA5}">
                      <a16:colId xmlns:a16="http://schemas.microsoft.com/office/drawing/2014/main" val="4174272737"/>
                    </a:ext>
                  </a:extLst>
                </a:gridCol>
                <a:gridCol w="2033035">
                  <a:extLst>
                    <a:ext uri="{9D8B030D-6E8A-4147-A177-3AD203B41FA5}">
                      <a16:colId xmlns:a16="http://schemas.microsoft.com/office/drawing/2014/main" val="2940795432"/>
                    </a:ext>
                  </a:extLst>
                </a:gridCol>
                <a:gridCol w="1113010">
                  <a:extLst>
                    <a:ext uri="{9D8B030D-6E8A-4147-A177-3AD203B41FA5}">
                      <a16:colId xmlns:a16="http://schemas.microsoft.com/office/drawing/2014/main" val="422486729"/>
                    </a:ext>
                  </a:extLst>
                </a:gridCol>
              </a:tblGrid>
              <a:tr h="2007761">
                <a:tc>
                  <a:txBody>
                    <a:bodyPr/>
                    <a:lstStyle/>
                    <a:p>
                      <a:pPr marL="67945" algn="l">
                        <a:spcBef>
                          <a:spcPts val="10"/>
                        </a:spcBef>
                        <a:spcAft>
                          <a:spcPts val="0"/>
                        </a:spcAft>
                      </a:pPr>
                      <a:r>
                        <a:rPr lang="en-US" sz="1800">
                          <a:effectLst/>
                        </a:rPr>
                        <a:t> </a:t>
                      </a:r>
                      <a:endParaRPr lang="en-IN" sz="1800">
                        <a:effectLst/>
                      </a:endParaRPr>
                    </a:p>
                    <a:p>
                      <a:pPr marL="67945" marR="59690" algn="just">
                        <a:lnSpc>
                          <a:spcPct val="115000"/>
                        </a:lnSpc>
                      </a:pPr>
                      <a:r>
                        <a:rPr lang="en-US" sz="1800">
                          <a:effectLst/>
                        </a:rPr>
                        <a:t>TEST</a:t>
                      </a:r>
                      <a:r>
                        <a:rPr lang="en-US" sz="1800" spc="-340">
                          <a:effectLst/>
                        </a:rPr>
                        <a:t> </a:t>
                      </a:r>
                      <a:r>
                        <a:rPr lang="en-US" sz="1800">
                          <a:effectLst/>
                        </a:rPr>
                        <a:t>CASE</a:t>
                      </a:r>
                      <a:r>
                        <a:rPr lang="en-US" sz="1800" spc="-340">
                          <a:effectLst/>
                        </a:rPr>
                        <a:t> </a:t>
                      </a:r>
                      <a:r>
                        <a:rPr lang="en-US" sz="1800">
                          <a:effectLst/>
                        </a:rPr>
                        <a:t>ID</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dirty="0">
                          <a:effectLst/>
                        </a:rPr>
                        <a:t> </a:t>
                      </a:r>
                      <a:endParaRPr lang="en-IN" sz="1800" dirty="0">
                        <a:effectLst/>
                      </a:endParaRPr>
                    </a:p>
                    <a:p>
                      <a:pPr marL="67945" marR="172085" algn="l">
                        <a:lnSpc>
                          <a:spcPct val="115000"/>
                        </a:lnSpc>
                      </a:pPr>
                      <a:r>
                        <a:rPr lang="en-US" sz="1800" dirty="0">
                          <a:effectLst/>
                        </a:rPr>
                        <a:t>TESTCASE/ACTION</a:t>
                      </a:r>
                      <a:r>
                        <a:rPr lang="en-US" sz="1800" spc="-335" dirty="0">
                          <a:effectLst/>
                        </a:rPr>
                        <a:t>  </a:t>
                      </a:r>
                      <a:r>
                        <a:rPr lang="en-US" sz="1800" dirty="0">
                          <a:effectLst/>
                        </a:rPr>
                        <a:t>TO</a:t>
                      </a:r>
                      <a:r>
                        <a:rPr lang="en-US" sz="1800" spc="-40" dirty="0">
                          <a:effectLst/>
                        </a:rPr>
                        <a:t> </a:t>
                      </a:r>
                      <a:r>
                        <a:rPr lang="en-US" sz="1800" dirty="0">
                          <a:effectLst/>
                        </a:rPr>
                        <a:t>BE</a:t>
                      </a:r>
                      <a:r>
                        <a:rPr lang="en-US" sz="1800" spc="-35" dirty="0">
                          <a:effectLst/>
                        </a:rPr>
                        <a:t> </a:t>
                      </a:r>
                      <a:r>
                        <a:rPr lang="en-US" sz="1800" dirty="0">
                          <a:effectLst/>
                        </a:rPr>
                        <a:t>PERFORMED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dirty="0">
                          <a:effectLst/>
                        </a:rPr>
                        <a:t> </a:t>
                      </a:r>
                      <a:endParaRPr lang="en-IN" sz="1800" dirty="0">
                        <a:effectLst/>
                      </a:endParaRPr>
                    </a:p>
                    <a:p>
                      <a:pPr marL="67945" marR="567055" algn="l">
                        <a:lnSpc>
                          <a:spcPct val="115000"/>
                        </a:lnSpc>
                      </a:pPr>
                      <a:r>
                        <a:rPr lang="en-US" sz="1800" spc="-5" dirty="0">
                          <a:effectLst/>
                        </a:rPr>
                        <a:t>EXPECTED</a:t>
                      </a:r>
                      <a:r>
                        <a:rPr lang="en-US" sz="1800" spc="-335" dirty="0">
                          <a:effectLst/>
                        </a:rPr>
                        <a:t>  </a:t>
                      </a:r>
                      <a:r>
                        <a:rPr lang="en-US" sz="1800" dirty="0">
                          <a:effectLst/>
                        </a:rPr>
                        <a:t>RESULT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 </a:t>
                      </a:r>
                      <a:endParaRPr lang="en-IN" sz="1800">
                        <a:effectLst/>
                      </a:endParaRPr>
                    </a:p>
                    <a:p>
                      <a:pPr marL="67945" marR="605790" algn="l">
                        <a:lnSpc>
                          <a:spcPct val="115000"/>
                        </a:lnSpc>
                      </a:pPr>
                      <a:r>
                        <a:rPr lang="en-US" sz="1800">
                          <a:effectLst/>
                        </a:rPr>
                        <a:t>ACTUAL</a:t>
                      </a:r>
                      <a:r>
                        <a:rPr lang="en-US" sz="1800" spc="-335">
                          <a:effectLst/>
                        </a:rPr>
                        <a:t> </a:t>
                      </a:r>
                      <a:r>
                        <a:rPr lang="en-US" sz="1800">
                          <a:effectLst/>
                        </a:rPr>
                        <a:t>RESULT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 </a:t>
                      </a:r>
                      <a:endParaRPr lang="en-IN" sz="1800">
                        <a:effectLst/>
                      </a:endParaRPr>
                    </a:p>
                    <a:p>
                      <a:pPr marL="67310" marR="89535" algn="l">
                        <a:lnSpc>
                          <a:spcPct val="115000"/>
                        </a:lnSpc>
                        <a:spcAft>
                          <a:spcPts val="0"/>
                        </a:spcAft>
                      </a:pPr>
                      <a:r>
                        <a:rPr lang="en-US" sz="1800">
                          <a:effectLst/>
                        </a:rPr>
                        <a:t>PASS/</a:t>
                      </a:r>
                      <a:r>
                        <a:rPr lang="en-US" sz="1800" spc="-335">
                          <a:effectLst/>
                        </a:rPr>
                        <a:t> </a:t>
                      </a:r>
                      <a:r>
                        <a:rPr lang="en-US" sz="1800">
                          <a:effectLst/>
                        </a:rPr>
                        <a:t>FAIL</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27695058"/>
                  </a:ext>
                </a:extLst>
              </a:tr>
              <a:tr h="639476">
                <a:tc>
                  <a:txBody>
                    <a:bodyPr/>
                    <a:lstStyle/>
                    <a:p>
                      <a:pPr marL="67945" algn="l">
                        <a:spcBef>
                          <a:spcPts val="10"/>
                        </a:spcBef>
                        <a:spcAft>
                          <a:spcPts val="0"/>
                        </a:spcAft>
                      </a:pPr>
                      <a:r>
                        <a:rPr lang="en-US" sz="1800">
                          <a:effectLst/>
                        </a:rPr>
                        <a:t>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Selecting the run button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Opens the Camera App</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Live camera app opens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66869532"/>
                  </a:ext>
                </a:extLst>
              </a:tr>
              <a:tr h="639476">
                <a:tc>
                  <a:txBody>
                    <a:bodyPr/>
                    <a:lstStyle/>
                    <a:p>
                      <a:pPr marL="67945" algn="l">
                        <a:spcBef>
                          <a:spcPts val="10"/>
                        </a:spcBef>
                        <a:spcAft>
                          <a:spcPts val="0"/>
                        </a:spcAft>
                      </a:pPr>
                      <a:r>
                        <a:rPr lang="en-US" sz="1800">
                          <a:effectLst/>
                        </a:rPr>
                        <a:t>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Viewing the camera</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Detection of live motion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Detects the live motion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gn="l">
                        <a:spcBef>
                          <a:spcPts val="10"/>
                        </a:spcBef>
                        <a:spcAft>
                          <a:spcPts val="0"/>
                        </a:spcAft>
                      </a:pPr>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14318337"/>
                  </a:ext>
                </a:extLst>
              </a:tr>
              <a:tr h="921730">
                <a:tc>
                  <a:txBody>
                    <a:bodyPr/>
                    <a:lstStyle/>
                    <a:p>
                      <a:pPr marL="67945" algn="l"/>
                      <a:r>
                        <a:rPr lang="en-US" sz="1800">
                          <a:effectLst/>
                        </a:rPr>
                        <a:t>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59055" algn="l">
                        <a:lnSpc>
                          <a:spcPct val="115000"/>
                        </a:lnSpc>
                      </a:pPr>
                      <a:r>
                        <a:rPr lang="en-US" sz="1800">
                          <a:effectLst/>
                        </a:rPr>
                        <a:t>Observing the camera</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3345" algn="l">
                        <a:lnSpc>
                          <a:spcPct val="115000"/>
                        </a:lnSpc>
                      </a:pPr>
                      <a:r>
                        <a:rPr lang="en-US" sz="1800">
                          <a:effectLst/>
                        </a:rPr>
                        <a:t>Displays occupied/unoccupied with date and time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83820" algn="l">
                        <a:lnSpc>
                          <a:spcPct val="115000"/>
                        </a:lnSpc>
                      </a:pPr>
                      <a:r>
                        <a:rPr lang="en-US" sz="1800">
                          <a:effectLst/>
                        </a:rPr>
                        <a:t>Displays occupied/</a:t>
                      </a:r>
                      <a:endParaRPr lang="en-IN" sz="1800">
                        <a:effectLst/>
                      </a:endParaRPr>
                    </a:p>
                    <a:p>
                      <a:pPr marL="67945" marR="83820" algn="l">
                        <a:lnSpc>
                          <a:spcPct val="115000"/>
                        </a:lnSpc>
                      </a:pPr>
                      <a:r>
                        <a:rPr lang="en-US" sz="1800">
                          <a:effectLst/>
                        </a:rPr>
                        <a:t>unoccupied with date and time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l"/>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0477778"/>
                  </a:ext>
                </a:extLst>
              </a:tr>
              <a:tr h="766100">
                <a:tc>
                  <a:txBody>
                    <a:bodyPr/>
                    <a:lstStyle/>
                    <a:p>
                      <a:pPr marL="67945" algn="l">
                        <a:spcBef>
                          <a:spcPts val="15"/>
                        </a:spcBef>
                      </a:pPr>
                      <a:r>
                        <a:rPr lang="en-US" sz="1800" dirty="0">
                          <a:effectLst/>
                        </a:rPr>
                        <a:t>9</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3980" algn="l">
                        <a:lnSpc>
                          <a:spcPct val="115000"/>
                        </a:lnSpc>
                        <a:spcBef>
                          <a:spcPts val="15"/>
                        </a:spcBef>
                        <a:spcAft>
                          <a:spcPts val="0"/>
                        </a:spcAft>
                      </a:pPr>
                      <a:r>
                        <a:rPr lang="en-US" sz="1800">
                          <a:effectLst/>
                        </a:rPr>
                        <a:t> On moving in front of camera</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96850" algn="l">
                        <a:lnSpc>
                          <a:spcPct val="115000"/>
                        </a:lnSpc>
                        <a:spcBef>
                          <a:spcPts val="15"/>
                        </a:spcBef>
                        <a:spcAft>
                          <a:spcPts val="0"/>
                        </a:spcAft>
                      </a:pPr>
                      <a:r>
                        <a:rPr lang="en-US" sz="1800">
                          <a:effectLst/>
                        </a:rPr>
                        <a:t>Camera capture the moving object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10490" algn="l">
                        <a:lnSpc>
                          <a:spcPct val="115000"/>
                        </a:lnSpc>
                        <a:spcBef>
                          <a:spcPts val="15"/>
                        </a:spcBef>
                        <a:spcAft>
                          <a:spcPts val="0"/>
                        </a:spcAft>
                      </a:pPr>
                      <a:r>
                        <a:rPr lang="en-US" sz="1800">
                          <a:effectLst/>
                        </a:rPr>
                        <a:t>Camera capture the moving object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l">
                        <a:spcBef>
                          <a:spcPts val="15"/>
                        </a:spcBef>
                        <a:spcAft>
                          <a:spcPts val="0"/>
                        </a:spcAft>
                      </a:pPr>
                      <a:r>
                        <a:rPr lang="en-US" sz="1800">
                          <a:effectLst/>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75227715"/>
                  </a:ext>
                </a:extLst>
              </a:tr>
              <a:tr h="610470">
                <a:tc>
                  <a:txBody>
                    <a:bodyPr/>
                    <a:lstStyle/>
                    <a:p>
                      <a:pPr marL="67945" algn="l"/>
                      <a:r>
                        <a:rPr lang="en-US" sz="1800">
                          <a:effectLst/>
                        </a:rPr>
                        <a:t>10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30835" algn="l">
                        <a:lnSpc>
                          <a:spcPct val="115000"/>
                        </a:lnSpc>
                      </a:pPr>
                      <a:r>
                        <a:rPr lang="en-US" sz="1800" b="0" dirty="0">
                          <a:solidFill>
                            <a:schemeClr val="tx1"/>
                          </a:solidFill>
                          <a:effectLst/>
                        </a:rPr>
                        <a:t>Viewing the local storage for data</a:t>
                      </a: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67945" marR="53975" algn="l">
                        <a:lnSpc>
                          <a:spcPct val="115000"/>
                        </a:lnSpc>
                      </a:pPr>
                      <a:r>
                        <a:rPr lang="en-US" sz="1800" b="0" dirty="0">
                          <a:solidFill>
                            <a:schemeClr val="tx1"/>
                          </a:solidFill>
                          <a:effectLst/>
                        </a:rPr>
                        <a:t>Storage of captured data</a:t>
                      </a: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67945" marR="142875" algn="l">
                        <a:lnSpc>
                          <a:spcPct val="115000"/>
                        </a:lnSpc>
                        <a:spcAft>
                          <a:spcPts val="0"/>
                        </a:spcAft>
                      </a:pPr>
                      <a:r>
                        <a:rPr lang="en-US" sz="1800" b="0" dirty="0">
                          <a:solidFill>
                            <a:schemeClr val="tx1"/>
                          </a:solidFill>
                          <a:effectLst/>
                        </a:rPr>
                        <a:t>Storage of captured image</a:t>
                      </a:r>
                      <a:endParaRPr lang="en-IN"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67310" algn="l"/>
                      <a:r>
                        <a:rPr lang="en-US" sz="1800" dirty="0">
                          <a:effectLst/>
                        </a:rPr>
                        <a:t>Pass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06187030"/>
                  </a:ext>
                </a:extLst>
              </a:tr>
            </a:tbl>
          </a:graphicData>
        </a:graphic>
      </p:graphicFrame>
    </p:spTree>
    <p:extLst>
      <p:ext uri="{BB962C8B-B14F-4D97-AF65-F5344CB8AC3E}">
        <p14:creationId xmlns:p14="http://schemas.microsoft.com/office/powerpoint/2010/main" val="159237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8B0-1F91-5BF6-7F47-77D163666FB6}"/>
              </a:ext>
            </a:extLst>
          </p:cNvPr>
          <p:cNvSpPr>
            <a:spLocks noGrp="1"/>
          </p:cNvSpPr>
          <p:nvPr>
            <p:ph type="title"/>
          </p:nvPr>
        </p:nvSpPr>
        <p:spPr/>
        <p:txBody>
          <a:bodyPr/>
          <a:lstStyle/>
          <a:p>
            <a:r>
              <a:rPr lang="en-US" dirty="0"/>
              <a:t>SCREENSHOTS:</a:t>
            </a:r>
            <a:endParaRPr lang="en-IN" dirty="0"/>
          </a:p>
        </p:txBody>
      </p:sp>
      <p:pic>
        <p:nvPicPr>
          <p:cNvPr id="3" name="Picture 2">
            <a:extLst>
              <a:ext uri="{FF2B5EF4-FFF2-40B4-BE49-F238E27FC236}">
                <a16:creationId xmlns:a16="http://schemas.microsoft.com/office/drawing/2014/main" id="{A05AC5F6-9C17-B235-C98B-9711E89840E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409" y="2156393"/>
            <a:ext cx="5799848" cy="3262492"/>
          </a:xfrm>
          <a:prstGeom prst="rect">
            <a:avLst/>
          </a:prstGeom>
          <a:noFill/>
          <a:ln>
            <a:noFill/>
          </a:ln>
        </p:spPr>
      </p:pic>
      <p:pic>
        <p:nvPicPr>
          <p:cNvPr id="4" name="Picture 3">
            <a:extLst>
              <a:ext uri="{FF2B5EF4-FFF2-40B4-BE49-F238E27FC236}">
                <a16:creationId xmlns:a16="http://schemas.microsoft.com/office/drawing/2014/main" id="{A039A50D-B66C-8FEE-F7B3-D32569616A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32" y="2156393"/>
            <a:ext cx="5882652" cy="3308639"/>
          </a:xfrm>
          <a:prstGeom prst="rect">
            <a:avLst/>
          </a:prstGeom>
          <a:noFill/>
          <a:ln>
            <a:noFill/>
          </a:ln>
        </p:spPr>
      </p:pic>
      <p:sp>
        <p:nvSpPr>
          <p:cNvPr id="6" name="TextBox 5">
            <a:extLst>
              <a:ext uri="{FF2B5EF4-FFF2-40B4-BE49-F238E27FC236}">
                <a16:creationId xmlns:a16="http://schemas.microsoft.com/office/drawing/2014/main" id="{83578EC3-7488-2E6D-9F59-839515B2B6C9}"/>
              </a:ext>
            </a:extLst>
          </p:cNvPr>
          <p:cNvSpPr txBox="1"/>
          <p:nvPr/>
        </p:nvSpPr>
        <p:spPr>
          <a:xfrm>
            <a:off x="152734" y="5418885"/>
            <a:ext cx="6100482" cy="646331"/>
          </a:xfrm>
          <a:prstGeom prst="rect">
            <a:avLst/>
          </a:prstGeom>
          <a:noFill/>
        </p:spPr>
        <p:txBody>
          <a:bodyPr wrap="square">
            <a:spAutoFit/>
          </a:bodyPr>
          <a:lstStyle/>
          <a:p>
            <a:pPr>
              <a:spcBef>
                <a:spcPts val="240"/>
              </a:spcBef>
            </a:pPr>
            <a:r>
              <a:rPr lang="en-US" sz="1800" b="1" dirty="0">
                <a:effectLst/>
                <a:latin typeface="Times New Roman" panose="02020603050405020304" pitchFamily="18" charset="0"/>
                <a:ea typeface="Times New Roman" panose="02020603050405020304" pitchFamily="18" charset="0"/>
              </a:rPr>
              <a:t>Coding part of the motion detection based surveillance system where the user is clicking run button.</a:t>
            </a:r>
            <a:endParaRPr lang="en-IN" sz="3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7DB14D9-7387-D9DF-D04A-8AA13F48647D}"/>
              </a:ext>
            </a:extLst>
          </p:cNvPr>
          <p:cNvSpPr txBox="1"/>
          <p:nvPr/>
        </p:nvSpPr>
        <p:spPr>
          <a:xfrm>
            <a:off x="6024257" y="5487068"/>
            <a:ext cx="6100482" cy="646331"/>
          </a:xfrm>
          <a:prstGeom prst="rect">
            <a:avLst/>
          </a:prstGeom>
          <a:noFill/>
        </p:spPr>
        <p:txBody>
          <a:bodyPr wrap="square">
            <a:spAutoFit/>
          </a:bodyPr>
          <a:lstStyle/>
          <a:p>
            <a:pPr>
              <a:spcBef>
                <a:spcPts val="240"/>
              </a:spcBef>
            </a:pPr>
            <a:r>
              <a:rPr lang="en-US" sz="1800" b="1" dirty="0">
                <a:effectLst/>
                <a:latin typeface="Times New Roman" panose="02020603050405020304" pitchFamily="18" charset="0"/>
                <a:ea typeface="Times New Roman" panose="02020603050405020304" pitchFamily="18" charset="0"/>
              </a:rPr>
              <a:t>Output window of the motion detection based surveillance system where the users face is detected.</a:t>
            </a:r>
            <a:endParaRPr lang="en-IN"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70662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8DB99-A78E-8F6E-E18C-A6C6E271DD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757" y="160319"/>
            <a:ext cx="5811990" cy="3268681"/>
          </a:xfrm>
          <a:prstGeom prst="rect">
            <a:avLst/>
          </a:prstGeom>
          <a:noFill/>
          <a:ln>
            <a:noFill/>
          </a:ln>
        </p:spPr>
      </p:pic>
      <p:pic>
        <p:nvPicPr>
          <p:cNvPr id="6" name="Picture 5">
            <a:extLst>
              <a:ext uri="{FF2B5EF4-FFF2-40B4-BE49-F238E27FC236}">
                <a16:creationId xmlns:a16="http://schemas.microsoft.com/office/drawing/2014/main" id="{60225071-F2B5-D9DA-8855-3FD9334950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7622" y="3379563"/>
            <a:ext cx="6095867" cy="3429000"/>
          </a:xfrm>
          <a:prstGeom prst="rect">
            <a:avLst/>
          </a:prstGeom>
          <a:noFill/>
          <a:ln>
            <a:noFill/>
          </a:ln>
        </p:spPr>
      </p:pic>
      <p:sp>
        <p:nvSpPr>
          <p:cNvPr id="8" name="TextBox 7">
            <a:extLst>
              <a:ext uri="{FF2B5EF4-FFF2-40B4-BE49-F238E27FC236}">
                <a16:creationId xmlns:a16="http://schemas.microsoft.com/office/drawing/2014/main" id="{873DA66C-5A67-E35D-FCC1-2E6CDEEE9957}"/>
              </a:ext>
            </a:extLst>
          </p:cNvPr>
          <p:cNvSpPr txBox="1"/>
          <p:nvPr/>
        </p:nvSpPr>
        <p:spPr>
          <a:xfrm>
            <a:off x="28511" y="3429000"/>
            <a:ext cx="6100482" cy="646331"/>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Output window of the motion detection based surveillance system where the user’s room status and time is shown.</a:t>
            </a:r>
            <a:endParaRPr lang="en-IN" dirty="0"/>
          </a:p>
        </p:txBody>
      </p:sp>
      <p:sp>
        <p:nvSpPr>
          <p:cNvPr id="10" name="TextBox 9">
            <a:extLst>
              <a:ext uri="{FF2B5EF4-FFF2-40B4-BE49-F238E27FC236}">
                <a16:creationId xmlns:a16="http://schemas.microsoft.com/office/drawing/2014/main" id="{06A797EF-3D60-CF7D-95BF-F8E587B317A0}"/>
              </a:ext>
            </a:extLst>
          </p:cNvPr>
          <p:cNvSpPr txBox="1"/>
          <p:nvPr/>
        </p:nvSpPr>
        <p:spPr>
          <a:xfrm>
            <a:off x="6063007" y="2708513"/>
            <a:ext cx="6100482" cy="646331"/>
          </a:xfrm>
          <a:prstGeom prst="rect">
            <a:avLst/>
          </a:prstGeom>
          <a:noFill/>
        </p:spPr>
        <p:txBody>
          <a:bodyPr wrap="square">
            <a:spAutoFit/>
          </a:bodyPr>
          <a:lstStyle/>
          <a:p>
            <a:pPr>
              <a:spcBef>
                <a:spcPts val="240"/>
              </a:spcBef>
            </a:pPr>
            <a:r>
              <a:rPr lang="en-US" sz="1800" b="1" dirty="0">
                <a:effectLst/>
                <a:latin typeface="Times New Roman" panose="02020603050405020304" pitchFamily="18" charset="0"/>
                <a:ea typeface="Times New Roman" panose="02020603050405020304" pitchFamily="18" charset="0"/>
              </a:rPr>
              <a:t> Output window of the motion detection based surveillance system where the frame delta window is shown.</a:t>
            </a:r>
            <a:endParaRPr lang="en-IN"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010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24608-433E-50C4-D4B3-B3B76C014F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27" y="47656"/>
            <a:ext cx="5849060" cy="3289739"/>
          </a:xfrm>
          <a:prstGeom prst="rect">
            <a:avLst/>
          </a:prstGeom>
          <a:noFill/>
          <a:ln>
            <a:noFill/>
          </a:ln>
        </p:spPr>
      </p:pic>
      <p:pic>
        <p:nvPicPr>
          <p:cNvPr id="4" name="Picture 3">
            <a:extLst>
              <a:ext uri="{FF2B5EF4-FFF2-40B4-BE49-F238E27FC236}">
                <a16:creationId xmlns:a16="http://schemas.microsoft.com/office/drawing/2014/main" id="{836E507E-2728-04DC-A825-6238460DDF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0289" y="3337395"/>
            <a:ext cx="6165885" cy="3468005"/>
          </a:xfrm>
          <a:prstGeom prst="rect">
            <a:avLst/>
          </a:prstGeom>
          <a:noFill/>
          <a:ln>
            <a:noFill/>
          </a:ln>
        </p:spPr>
      </p:pic>
      <p:sp>
        <p:nvSpPr>
          <p:cNvPr id="6" name="TextBox 5">
            <a:extLst>
              <a:ext uri="{FF2B5EF4-FFF2-40B4-BE49-F238E27FC236}">
                <a16:creationId xmlns:a16="http://schemas.microsoft.com/office/drawing/2014/main" id="{C9F20E78-6BB6-3157-2788-601AA0AC8220}"/>
              </a:ext>
            </a:extLst>
          </p:cNvPr>
          <p:cNvSpPr txBox="1"/>
          <p:nvPr/>
        </p:nvSpPr>
        <p:spPr>
          <a:xfrm>
            <a:off x="-37184" y="3337395"/>
            <a:ext cx="6100482" cy="646331"/>
          </a:xfrm>
          <a:prstGeom prst="rect">
            <a:avLst/>
          </a:prstGeom>
          <a:noFill/>
        </p:spPr>
        <p:txBody>
          <a:bodyPr wrap="square">
            <a:spAutoFit/>
          </a:bodyPr>
          <a:lstStyle/>
          <a:p>
            <a:pPr>
              <a:spcBef>
                <a:spcPts val="240"/>
              </a:spcBef>
            </a:pPr>
            <a:r>
              <a:rPr lang="en-US" sz="1800" b="1" dirty="0">
                <a:effectLst/>
                <a:latin typeface="Times New Roman" panose="02020603050405020304" pitchFamily="18" charset="0"/>
                <a:ea typeface="Times New Roman" panose="02020603050405020304" pitchFamily="18" charset="0"/>
              </a:rPr>
              <a:t>Output window of the motion detection based surveillance system where the thresh window is shown.</a:t>
            </a:r>
            <a:endParaRPr lang="en-IN" sz="3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31883D0E-5D01-67BC-E303-B75ED363731A}"/>
              </a:ext>
            </a:extLst>
          </p:cNvPr>
          <p:cNvSpPr txBox="1"/>
          <p:nvPr/>
        </p:nvSpPr>
        <p:spPr>
          <a:xfrm>
            <a:off x="6002991" y="2691064"/>
            <a:ext cx="6100482" cy="646331"/>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Output window of the motion detection based surveillance system where the location of captured image is shown.</a:t>
            </a:r>
            <a:endParaRPr lang="en-IN" dirty="0"/>
          </a:p>
        </p:txBody>
      </p:sp>
    </p:spTree>
    <p:extLst>
      <p:ext uri="{BB962C8B-B14F-4D97-AF65-F5344CB8AC3E}">
        <p14:creationId xmlns:p14="http://schemas.microsoft.com/office/powerpoint/2010/main" val="260098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EC33-9D43-886F-BCCC-CA2DC41883C6}"/>
              </a:ext>
            </a:extLst>
          </p:cNvPr>
          <p:cNvSpPr>
            <a:spLocks noGrp="1"/>
          </p:cNvSpPr>
          <p:nvPr>
            <p:ph type="title"/>
          </p:nvPr>
        </p:nvSpPr>
        <p:spPr/>
        <p:txBody>
          <a:bodyPr/>
          <a:lstStyle/>
          <a:p>
            <a:r>
              <a:rPr lang="en-US"/>
              <a:t>conclusion</a:t>
            </a:r>
            <a:endParaRPr lang="en-IN" dirty="0"/>
          </a:p>
        </p:txBody>
      </p:sp>
      <p:sp>
        <p:nvSpPr>
          <p:cNvPr id="4" name="TextBox 3">
            <a:extLst>
              <a:ext uri="{FF2B5EF4-FFF2-40B4-BE49-F238E27FC236}">
                <a16:creationId xmlns:a16="http://schemas.microsoft.com/office/drawing/2014/main" id="{E343CC30-8EAD-7B91-E333-00501A39A123}"/>
              </a:ext>
            </a:extLst>
          </p:cNvPr>
          <p:cNvSpPr txBox="1"/>
          <p:nvPr/>
        </p:nvSpPr>
        <p:spPr>
          <a:xfrm>
            <a:off x="1451579" y="2267074"/>
            <a:ext cx="9603275" cy="2308324"/>
          </a:xfrm>
          <a:prstGeom prst="rect">
            <a:avLst/>
          </a:prstGeom>
          <a:noFill/>
        </p:spPr>
        <p:txBody>
          <a:bodyPr wrap="square">
            <a:spAutoFit/>
          </a:bodyPr>
          <a:lstStyle/>
          <a:p>
            <a:r>
              <a:rPr lang="en-US" dirty="0"/>
              <a:t>Motion Detection Based Surveillance System helps people to make their job much easier. The application presented in this mini project is a proof of concept on how to create an application that can detect human motion in an environment, which also uploads images to a local </a:t>
            </a:r>
            <a:r>
              <a:rPr lang="en-US" err="1"/>
              <a:t>storage</a:t>
            </a:r>
            <a:r>
              <a:rPr lang="en-US"/>
              <a:t>. The </a:t>
            </a:r>
            <a:r>
              <a:rPr lang="en-US" dirty="0"/>
              <a:t>application also needs an internet connection and a local drive storage in order to upload images to the local storage. The application is suitable in an environment which is static and the movement that occurs is caused by human movement, for example a conference room. The application’s motion detection has its limits, for example the application can not tell the difference between moving objects and human movement.</a:t>
            </a:r>
            <a:endParaRPr lang="en-IN" dirty="0"/>
          </a:p>
        </p:txBody>
      </p:sp>
    </p:spTree>
    <p:extLst>
      <p:ext uri="{BB962C8B-B14F-4D97-AF65-F5344CB8AC3E}">
        <p14:creationId xmlns:p14="http://schemas.microsoft.com/office/powerpoint/2010/main" val="1933912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53ED7-853A-5938-3CAC-BB2BF3A75B4D}"/>
              </a:ext>
            </a:extLst>
          </p:cNvPr>
          <p:cNvSpPr>
            <a:spLocks noGrp="1"/>
          </p:cNvSpPr>
          <p:nvPr>
            <p:ph type="title"/>
          </p:nvPr>
        </p:nvSpPr>
        <p:spPr/>
        <p:txBody>
          <a:bodyPr/>
          <a:lstStyle/>
          <a:p>
            <a:r>
              <a:rPr lang="en-US" dirty="0"/>
              <a:t>References</a:t>
            </a:r>
            <a:br>
              <a:rPr lang="en-US" dirty="0"/>
            </a:br>
            <a:endParaRPr lang="en-IN" dirty="0"/>
          </a:p>
        </p:txBody>
      </p:sp>
      <p:sp>
        <p:nvSpPr>
          <p:cNvPr id="6" name="TextBox 5">
            <a:extLst>
              <a:ext uri="{FF2B5EF4-FFF2-40B4-BE49-F238E27FC236}">
                <a16:creationId xmlns:a16="http://schemas.microsoft.com/office/drawing/2014/main" id="{6A35F0AC-8939-0DE3-AF0F-5C556D98F473}"/>
              </a:ext>
            </a:extLst>
          </p:cNvPr>
          <p:cNvSpPr txBox="1"/>
          <p:nvPr/>
        </p:nvSpPr>
        <p:spPr>
          <a:xfrm>
            <a:off x="1310909" y="2073949"/>
            <a:ext cx="10017941" cy="4348563"/>
          </a:xfrm>
          <a:prstGeom prst="rect">
            <a:avLst/>
          </a:prstGeom>
          <a:noFill/>
        </p:spPr>
        <p:txBody>
          <a:bodyPr wrap="square">
            <a:spAutoFit/>
          </a:bodyPr>
          <a:lstStyle/>
          <a:p>
            <a:pPr marL="12700" marR="1367155">
              <a:lnSpc>
                <a:spcPct val="116799"/>
              </a:lnSpc>
              <a:spcBef>
                <a:spcPts val="95"/>
              </a:spcBef>
              <a:buFont typeface="Arial"/>
              <a:buAutoNum type="arabicPlain"/>
              <a:tabLst>
                <a:tab pos="798195" algn="l"/>
                <a:tab pos="798830" algn="l"/>
              </a:tabLst>
            </a:pPr>
            <a:r>
              <a:rPr lang="en-US" sz="1800" spc="-30" dirty="0">
                <a:latin typeface="Tahoma"/>
                <a:cs typeface="Tahoma"/>
              </a:rPr>
              <a:t>)Singh,</a:t>
            </a:r>
            <a:r>
              <a:rPr lang="en-US" sz="1800" spc="-150" dirty="0">
                <a:latin typeface="Tahoma"/>
                <a:cs typeface="Tahoma"/>
              </a:rPr>
              <a:t> </a:t>
            </a:r>
            <a:r>
              <a:rPr lang="en-US" sz="1800" spc="-114" dirty="0">
                <a:latin typeface="Tahoma"/>
                <a:cs typeface="Tahoma"/>
              </a:rPr>
              <a:t>B.,</a:t>
            </a:r>
            <a:r>
              <a:rPr lang="en-US" sz="1800" spc="-150" dirty="0">
                <a:latin typeface="Tahoma"/>
                <a:cs typeface="Tahoma"/>
              </a:rPr>
              <a:t> </a:t>
            </a:r>
            <a:r>
              <a:rPr lang="en-US" sz="1800" spc="-30" dirty="0">
                <a:latin typeface="Tahoma"/>
                <a:cs typeface="Tahoma"/>
              </a:rPr>
              <a:t>Singh,</a:t>
            </a:r>
            <a:r>
              <a:rPr lang="en-US" sz="1800" spc="-145" dirty="0">
                <a:latin typeface="Tahoma"/>
                <a:cs typeface="Tahoma"/>
              </a:rPr>
              <a:t> </a:t>
            </a:r>
            <a:r>
              <a:rPr lang="en-US" sz="1800" spc="-125" dirty="0">
                <a:latin typeface="Tahoma"/>
                <a:cs typeface="Tahoma"/>
              </a:rPr>
              <a:t>D.,</a:t>
            </a:r>
            <a:r>
              <a:rPr lang="en-US" sz="1800" spc="-150" dirty="0">
                <a:latin typeface="Tahoma"/>
                <a:cs typeface="Tahoma"/>
              </a:rPr>
              <a:t> </a:t>
            </a:r>
            <a:r>
              <a:rPr lang="en-US" sz="1800" spc="-30" dirty="0">
                <a:latin typeface="Tahoma"/>
                <a:cs typeface="Tahoma"/>
              </a:rPr>
              <a:t>Singh,</a:t>
            </a:r>
            <a:r>
              <a:rPr lang="en-US" sz="1800" spc="-145" dirty="0">
                <a:latin typeface="Tahoma"/>
                <a:cs typeface="Tahoma"/>
              </a:rPr>
              <a:t> </a:t>
            </a:r>
            <a:r>
              <a:rPr lang="en-US" sz="1800" spc="-95" dirty="0">
                <a:latin typeface="Tahoma"/>
                <a:cs typeface="Tahoma"/>
              </a:rPr>
              <a:t>G.,</a:t>
            </a:r>
            <a:r>
              <a:rPr lang="en-US" sz="1800" spc="-150" dirty="0">
                <a:latin typeface="Tahoma"/>
                <a:cs typeface="Tahoma"/>
              </a:rPr>
              <a:t> </a:t>
            </a:r>
            <a:r>
              <a:rPr lang="en-US" sz="1800" spc="15" dirty="0">
                <a:latin typeface="Tahoma"/>
                <a:cs typeface="Tahoma"/>
              </a:rPr>
              <a:t>Sharma,</a:t>
            </a:r>
            <a:r>
              <a:rPr lang="en-US" sz="1800" spc="-150" dirty="0">
                <a:latin typeface="Tahoma"/>
                <a:cs typeface="Tahoma"/>
              </a:rPr>
              <a:t> </a:t>
            </a:r>
            <a:r>
              <a:rPr lang="en-US" sz="1800" spc="-95" dirty="0">
                <a:latin typeface="Tahoma"/>
                <a:cs typeface="Tahoma"/>
              </a:rPr>
              <a:t>N.,</a:t>
            </a:r>
            <a:r>
              <a:rPr lang="en-US" sz="1800" spc="-145" dirty="0">
                <a:latin typeface="Tahoma"/>
                <a:cs typeface="Tahoma"/>
              </a:rPr>
              <a:t> </a:t>
            </a:r>
            <a:r>
              <a:rPr lang="en-US" sz="1800" spc="135" dirty="0">
                <a:latin typeface="Tahoma"/>
                <a:cs typeface="Tahoma"/>
              </a:rPr>
              <a:t>&amp;</a:t>
            </a:r>
            <a:r>
              <a:rPr lang="en-US" sz="1800" spc="-150" dirty="0">
                <a:latin typeface="Tahoma"/>
                <a:cs typeface="Tahoma"/>
              </a:rPr>
              <a:t> </a:t>
            </a:r>
            <a:r>
              <a:rPr lang="en-US" sz="1800" spc="-5" dirty="0" err="1">
                <a:latin typeface="Tahoma"/>
                <a:cs typeface="Tahoma"/>
              </a:rPr>
              <a:t>Sibbal</a:t>
            </a:r>
            <a:r>
              <a:rPr lang="en-US" sz="1800" spc="-5" dirty="0">
                <a:latin typeface="Tahoma"/>
                <a:cs typeface="Tahoma"/>
              </a:rPr>
              <a:t>,</a:t>
            </a:r>
            <a:r>
              <a:rPr lang="en-US" sz="1800" spc="-145" dirty="0">
                <a:latin typeface="Tahoma"/>
                <a:cs typeface="Tahoma"/>
              </a:rPr>
              <a:t> </a:t>
            </a:r>
            <a:r>
              <a:rPr lang="en-US" sz="1800" spc="-125" dirty="0">
                <a:latin typeface="Tahoma"/>
                <a:cs typeface="Tahoma"/>
              </a:rPr>
              <a:t>V.</a:t>
            </a:r>
            <a:r>
              <a:rPr lang="en-US" sz="1800" spc="-150" dirty="0">
                <a:latin typeface="Tahoma"/>
                <a:cs typeface="Tahoma"/>
              </a:rPr>
              <a:t> </a:t>
            </a:r>
            <a:r>
              <a:rPr lang="en-US" sz="1800" spc="75" dirty="0">
                <a:latin typeface="Tahoma"/>
                <a:cs typeface="Tahoma"/>
              </a:rPr>
              <a:t>"Motion</a:t>
            </a:r>
            <a:r>
              <a:rPr lang="en-US" sz="1800" spc="-145" dirty="0">
                <a:latin typeface="Tahoma"/>
                <a:cs typeface="Tahoma"/>
              </a:rPr>
              <a:t> </a:t>
            </a:r>
            <a:r>
              <a:rPr lang="en-US" sz="1800" spc="65" dirty="0">
                <a:latin typeface="Tahoma"/>
                <a:cs typeface="Tahoma"/>
              </a:rPr>
              <a:t>detection</a:t>
            </a:r>
            <a:r>
              <a:rPr lang="en-US" sz="1800" spc="-150" dirty="0">
                <a:latin typeface="Tahoma"/>
                <a:cs typeface="Tahoma"/>
              </a:rPr>
              <a:t> </a:t>
            </a:r>
            <a:r>
              <a:rPr lang="en-US" sz="1800" spc="60" dirty="0">
                <a:latin typeface="Tahoma"/>
                <a:cs typeface="Tahoma"/>
              </a:rPr>
              <a:t>for</a:t>
            </a:r>
            <a:r>
              <a:rPr lang="en-US" sz="1800" spc="-150" dirty="0">
                <a:latin typeface="Tahoma"/>
                <a:cs typeface="Tahoma"/>
              </a:rPr>
              <a:t> </a:t>
            </a:r>
            <a:r>
              <a:rPr lang="en-US" sz="1800" spc="45" dirty="0">
                <a:latin typeface="Tahoma"/>
                <a:cs typeface="Tahoma"/>
              </a:rPr>
              <a:t>video </a:t>
            </a:r>
            <a:r>
              <a:rPr lang="en-US" sz="1800" spc="-935" dirty="0">
                <a:latin typeface="Tahoma"/>
                <a:cs typeface="Tahoma"/>
              </a:rPr>
              <a:t> </a:t>
            </a:r>
            <a:r>
              <a:rPr lang="en-US" sz="1800" spc="25" dirty="0">
                <a:latin typeface="Tahoma"/>
                <a:cs typeface="Tahoma"/>
              </a:rPr>
              <a:t>surveillance" </a:t>
            </a:r>
            <a:r>
              <a:rPr lang="en-US" sz="1800" spc="85" dirty="0">
                <a:latin typeface="Tahoma"/>
                <a:cs typeface="Tahoma"/>
              </a:rPr>
              <a:t>2014 </a:t>
            </a:r>
            <a:r>
              <a:rPr lang="en-US" sz="1800" spc="20" dirty="0">
                <a:latin typeface="Tahoma"/>
                <a:cs typeface="Tahoma"/>
              </a:rPr>
              <a:t>International </a:t>
            </a:r>
            <a:r>
              <a:rPr lang="en-US" sz="1800" spc="75" dirty="0">
                <a:latin typeface="Tahoma"/>
                <a:cs typeface="Tahoma"/>
              </a:rPr>
              <a:t>Conference </a:t>
            </a:r>
            <a:r>
              <a:rPr lang="en-US" sz="1800" spc="125" dirty="0">
                <a:latin typeface="Tahoma"/>
                <a:cs typeface="Tahoma"/>
              </a:rPr>
              <a:t>on </a:t>
            </a:r>
            <a:r>
              <a:rPr lang="en-US" sz="1800" dirty="0">
                <a:latin typeface="Tahoma"/>
                <a:cs typeface="Tahoma"/>
              </a:rPr>
              <a:t>Signal </a:t>
            </a:r>
            <a:r>
              <a:rPr lang="en-US" sz="1800" spc="60" dirty="0">
                <a:latin typeface="Tahoma"/>
                <a:cs typeface="Tahoma"/>
              </a:rPr>
              <a:t>Propagation </a:t>
            </a:r>
            <a:r>
              <a:rPr lang="en-US" sz="1800" spc="90" dirty="0">
                <a:latin typeface="Tahoma"/>
                <a:cs typeface="Tahoma"/>
              </a:rPr>
              <a:t>and </a:t>
            </a:r>
            <a:r>
              <a:rPr lang="en-US" sz="1800" spc="95" dirty="0">
                <a:latin typeface="Tahoma"/>
                <a:cs typeface="Tahoma"/>
              </a:rPr>
              <a:t>Computer </a:t>
            </a:r>
            <a:r>
              <a:rPr lang="en-US" sz="1800" spc="100" dirty="0">
                <a:latin typeface="Tahoma"/>
                <a:cs typeface="Tahoma"/>
              </a:rPr>
              <a:t> </a:t>
            </a:r>
            <a:r>
              <a:rPr lang="en-US" sz="1800" spc="-15" dirty="0">
                <a:latin typeface="Tahoma"/>
                <a:cs typeface="Tahoma"/>
              </a:rPr>
              <a:t>Technology,pp:193-197,(2014)</a:t>
            </a:r>
          </a:p>
          <a:p>
            <a:pPr marL="12700" marR="1367155">
              <a:lnSpc>
                <a:spcPct val="116799"/>
              </a:lnSpc>
              <a:spcBef>
                <a:spcPts val="95"/>
              </a:spcBef>
              <a:buFont typeface="Arial"/>
              <a:buAutoNum type="arabicPlain"/>
              <a:tabLst>
                <a:tab pos="798195" algn="l"/>
                <a:tab pos="798830" algn="l"/>
              </a:tabLst>
            </a:pPr>
            <a:endParaRPr lang="en-US" spc="-15" dirty="0">
              <a:latin typeface="Tahoma"/>
              <a:cs typeface="Tahoma"/>
            </a:endParaRPr>
          </a:p>
          <a:p>
            <a:pPr marL="12700" marR="1367155">
              <a:lnSpc>
                <a:spcPct val="116799"/>
              </a:lnSpc>
              <a:spcBef>
                <a:spcPts val="95"/>
              </a:spcBef>
              <a:buFont typeface="Arial"/>
              <a:buAutoNum type="arabicPlain"/>
              <a:tabLst>
                <a:tab pos="798195" algn="l"/>
                <a:tab pos="798830" algn="l"/>
              </a:tabLst>
            </a:pPr>
            <a:r>
              <a:rPr lang="en-US" sz="1800" dirty="0">
                <a:latin typeface="Tahoma"/>
                <a:cs typeface="Tahoma"/>
              </a:rPr>
              <a:t>)</a:t>
            </a:r>
            <a:r>
              <a:rPr lang="en-US" sz="1800" dirty="0" err="1">
                <a:latin typeface="Tahoma"/>
                <a:cs typeface="Tahoma"/>
              </a:rPr>
              <a:t>Zarka</a:t>
            </a:r>
            <a:r>
              <a:rPr lang="en-US" sz="1800" dirty="0">
                <a:latin typeface="Tahoma"/>
                <a:cs typeface="Tahoma"/>
              </a:rPr>
              <a:t>, N., </a:t>
            </a:r>
            <a:r>
              <a:rPr lang="en-US" sz="1800" dirty="0" err="1">
                <a:latin typeface="Tahoma"/>
                <a:cs typeface="Tahoma"/>
              </a:rPr>
              <a:t>Alhalah</a:t>
            </a:r>
            <a:r>
              <a:rPr lang="en-US" sz="1800" dirty="0">
                <a:latin typeface="Tahoma"/>
                <a:cs typeface="Tahoma"/>
              </a:rPr>
              <a:t>, Z., &amp; </a:t>
            </a:r>
            <a:r>
              <a:rPr lang="en-US" sz="1800" dirty="0" err="1">
                <a:latin typeface="Tahoma"/>
                <a:cs typeface="Tahoma"/>
              </a:rPr>
              <a:t>Deeb</a:t>
            </a:r>
            <a:r>
              <a:rPr lang="en-US" sz="1800" dirty="0">
                <a:latin typeface="Tahoma"/>
                <a:cs typeface="Tahoma"/>
              </a:rPr>
              <a:t>, R.," Real-Time Human Motion Detection and Tracking". 3rd  International Conference on Information and Communication Technologies: From Theory to  Applications, pp:578-583,(2008)</a:t>
            </a:r>
          </a:p>
          <a:p>
            <a:pPr marL="12700" marR="1367155">
              <a:lnSpc>
                <a:spcPct val="116799"/>
              </a:lnSpc>
              <a:spcBef>
                <a:spcPts val="95"/>
              </a:spcBef>
              <a:buFont typeface="Arial"/>
              <a:buAutoNum type="arabicPlain"/>
              <a:tabLst>
                <a:tab pos="798195" algn="l"/>
                <a:tab pos="798830" algn="l"/>
              </a:tabLst>
            </a:pPr>
            <a:endParaRPr lang="en-US" dirty="0">
              <a:latin typeface="Tahoma"/>
              <a:cs typeface="Tahoma"/>
            </a:endParaRPr>
          </a:p>
          <a:p>
            <a:pPr marL="12700" marR="1367155">
              <a:lnSpc>
                <a:spcPct val="116799"/>
              </a:lnSpc>
              <a:spcBef>
                <a:spcPts val="95"/>
              </a:spcBef>
              <a:buFont typeface="Arial"/>
              <a:buAutoNum type="arabicPlain"/>
              <a:tabLst>
                <a:tab pos="798195" algn="l"/>
                <a:tab pos="798830" algn="l"/>
              </a:tabLst>
            </a:pPr>
            <a:r>
              <a:rPr lang="en-US" sz="1800" spc="-5" dirty="0">
                <a:latin typeface="Tahoma"/>
                <a:cs typeface="Tahoma"/>
              </a:rPr>
              <a:t>)Tao</a:t>
            </a:r>
            <a:r>
              <a:rPr lang="en-US" sz="1800" spc="-150" dirty="0">
                <a:latin typeface="Tahoma"/>
                <a:cs typeface="Tahoma"/>
              </a:rPr>
              <a:t> </a:t>
            </a:r>
            <a:r>
              <a:rPr lang="en-US" sz="1800" spc="-65" dirty="0" err="1">
                <a:latin typeface="Tahoma"/>
                <a:cs typeface="Tahoma"/>
              </a:rPr>
              <a:t>Jianguo</a:t>
            </a:r>
            <a:r>
              <a:rPr lang="en-US" sz="1800" spc="-65" dirty="0">
                <a:latin typeface="Tahoma"/>
                <a:cs typeface="Tahoma"/>
              </a:rPr>
              <a:t>,</a:t>
            </a:r>
            <a:r>
              <a:rPr lang="en-US" sz="1800" spc="-150" dirty="0">
                <a:latin typeface="Tahoma"/>
                <a:cs typeface="Tahoma"/>
              </a:rPr>
              <a:t> </a:t>
            </a:r>
            <a:r>
              <a:rPr lang="en-US" sz="1800" spc="-15" dirty="0">
                <a:latin typeface="Tahoma"/>
                <a:cs typeface="Tahoma"/>
              </a:rPr>
              <a:t>Yu</a:t>
            </a:r>
            <a:r>
              <a:rPr lang="en-US" sz="1800" spc="-145" dirty="0">
                <a:latin typeface="Tahoma"/>
                <a:cs typeface="Tahoma"/>
              </a:rPr>
              <a:t> </a:t>
            </a:r>
            <a:r>
              <a:rPr lang="en-US" sz="1800" spc="20" dirty="0" err="1">
                <a:latin typeface="Tahoma"/>
                <a:cs typeface="Tahoma"/>
              </a:rPr>
              <a:t>Changhong</a:t>
            </a:r>
            <a:r>
              <a:rPr lang="en-US" sz="1800" spc="20" dirty="0">
                <a:latin typeface="Tahoma"/>
                <a:cs typeface="Tahoma"/>
              </a:rPr>
              <a:t>,</a:t>
            </a:r>
            <a:r>
              <a:rPr lang="en-US" sz="1800" spc="-150" dirty="0">
                <a:latin typeface="Tahoma"/>
                <a:cs typeface="Tahoma"/>
              </a:rPr>
              <a:t> </a:t>
            </a:r>
            <a:r>
              <a:rPr lang="en-US" sz="1800" spc="-20" dirty="0">
                <a:latin typeface="Tahoma"/>
                <a:cs typeface="Tahoma"/>
              </a:rPr>
              <a:t>"Real-Time</a:t>
            </a:r>
            <a:r>
              <a:rPr lang="en-US" sz="1800" spc="-145" dirty="0">
                <a:latin typeface="Tahoma"/>
                <a:cs typeface="Tahoma"/>
              </a:rPr>
              <a:t> </a:t>
            </a:r>
            <a:r>
              <a:rPr lang="en-US" sz="1800" spc="60" dirty="0">
                <a:latin typeface="Tahoma"/>
                <a:cs typeface="Tahoma"/>
              </a:rPr>
              <a:t>Detection</a:t>
            </a:r>
            <a:r>
              <a:rPr lang="en-US" sz="1800" spc="-150" dirty="0">
                <a:latin typeface="Tahoma"/>
                <a:cs typeface="Tahoma"/>
              </a:rPr>
              <a:t> </a:t>
            </a:r>
            <a:r>
              <a:rPr lang="en-US" sz="1800" spc="90" dirty="0">
                <a:latin typeface="Tahoma"/>
                <a:cs typeface="Tahoma"/>
              </a:rPr>
              <a:t>and</a:t>
            </a:r>
            <a:r>
              <a:rPr lang="en-US" sz="1800" spc="-145" dirty="0">
                <a:latin typeface="Tahoma"/>
                <a:cs typeface="Tahoma"/>
              </a:rPr>
              <a:t> </a:t>
            </a:r>
            <a:r>
              <a:rPr lang="en-US" sz="1800" spc="-5" dirty="0">
                <a:latin typeface="Tahoma"/>
                <a:cs typeface="Tahoma"/>
              </a:rPr>
              <a:t>Tracking</a:t>
            </a:r>
            <a:r>
              <a:rPr lang="en-US" sz="1800" spc="-150" dirty="0">
                <a:latin typeface="Tahoma"/>
                <a:cs typeface="Tahoma"/>
              </a:rPr>
              <a:t> </a:t>
            </a:r>
            <a:r>
              <a:rPr lang="en-US" sz="1800" spc="45" dirty="0">
                <a:latin typeface="Tahoma"/>
                <a:cs typeface="Tahoma"/>
              </a:rPr>
              <a:t>of</a:t>
            </a:r>
            <a:r>
              <a:rPr lang="en-US" sz="1800" spc="-145" dirty="0">
                <a:latin typeface="Tahoma"/>
                <a:cs typeface="Tahoma"/>
              </a:rPr>
              <a:t> </a:t>
            </a:r>
            <a:r>
              <a:rPr lang="en-US" sz="1800" spc="55" dirty="0">
                <a:latin typeface="Tahoma"/>
                <a:cs typeface="Tahoma"/>
              </a:rPr>
              <a:t>Moving</a:t>
            </a:r>
            <a:r>
              <a:rPr lang="en-US" sz="1800" spc="-150" dirty="0">
                <a:latin typeface="Tahoma"/>
                <a:cs typeface="Tahoma"/>
              </a:rPr>
              <a:t> </a:t>
            </a:r>
            <a:r>
              <a:rPr lang="en-US" sz="1800" spc="-15" dirty="0">
                <a:latin typeface="Tahoma"/>
                <a:cs typeface="Tahoma"/>
              </a:rPr>
              <a:t>Object," </a:t>
            </a:r>
            <a:r>
              <a:rPr lang="en-US" sz="1800" spc="-935" dirty="0">
                <a:latin typeface="Tahoma"/>
                <a:cs typeface="Tahoma"/>
              </a:rPr>
              <a:t> </a:t>
            </a:r>
            <a:r>
              <a:rPr lang="en-US" sz="1800" spc="-10" dirty="0">
                <a:latin typeface="Tahoma"/>
                <a:cs typeface="Tahoma"/>
              </a:rPr>
              <a:t>Intelligent </a:t>
            </a:r>
            <a:r>
              <a:rPr lang="en-US" sz="1800" spc="30" dirty="0">
                <a:latin typeface="Tahoma"/>
                <a:cs typeface="Tahoma"/>
              </a:rPr>
              <a:t>Information </a:t>
            </a:r>
            <a:r>
              <a:rPr lang="en-US" sz="1800" spc="25" dirty="0">
                <a:latin typeface="Tahoma"/>
                <a:cs typeface="Tahoma"/>
              </a:rPr>
              <a:t>Technology Application, </a:t>
            </a:r>
            <a:r>
              <a:rPr lang="en-US" sz="1800" spc="30" dirty="0">
                <a:latin typeface="Tahoma"/>
                <a:cs typeface="Tahoma"/>
              </a:rPr>
              <a:t>2008. </a:t>
            </a:r>
            <a:r>
              <a:rPr lang="en-US" sz="1800" spc="15" dirty="0">
                <a:latin typeface="Tahoma"/>
                <a:cs typeface="Tahoma"/>
              </a:rPr>
              <a:t>UTA </a:t>
            </a:r>
            <a:r>
              <a:rPr lang="en-US" sz="1800" spc="-20" dirty="0">
                <a:latin typeface="Tahoma"/>
                <a:cs typeface="Tahoma"/>
              </a:rPr>
              <a:t>'08. </a:t>
            </a:r>
            <a:r>
              <a:rPr lang="en-US" sz="1800" spc="80" dirty="0">
                <a:latin typeface="Tahoma"/>
                <a:cs typeface="Tahoma"/>
              </a:rPr>
              <a:t>Second </a:t>
            </a:r>
            <a:r>
              <a:rPr lang="en-US" sz="1800" spc="20" dirty="0">
                <a:latin typeface="Tahoma"/>
                <a:cs typeface="Tahoma"/>
              </a:rPr>
              <a:t>International </a:t>
            </a:r>
            <a:r>
              <a:rPr lang="en-US" sz="1800" spc="25" dirty="0">
                <a:latin typeface="Tahoma"/>
                <a:cs typeface="Tahoma"/>
              </a:rPr>
              <a:t> </a:t>
            </a:r>
            <a:r>
              <a:rPr lang="en-US" sz="1800" spc="65" dirty="0">
                <a:latin typeface="Tahoma"/>
                <a:cs typeface="Tahoma"/>
              </a:rPr>
              <a:t>Symposium</a:t>
            </a:r>
            <a:r>
              <a:rPr lang="en-US" sz="1800" spc="-155" dirty="0">
                <a:latin typeface="Tahoma"/>
                <a:cs typeface="Tahoma"/>
              </a:rPr>
              <a:t> </a:t>
            </a:r>
            <a:r>
              <a:rPr lang="en-US" sz="1800" spc="125" dirty="0">
                <a:latin typeface="Tahoma"/>
                <a:cs typeface="Tahoma"/>
              </a:rPr>
              <a:t>on</a:t>
            </a:r>
            <a:r>
              <a:rPr lang="en-US" sz="1800" spc="-155" dirty="0">
                <a:latin typeface="Tahoma"/>
                <a:cs typeface="Tahoma"/>
              </a:rPr>
              <a:t> </a:t>
            </a:r>
            <a:r>
              <a:rPr lang="en-US" sz="1800" spc="70" dirty="0">
                <a:latin typeface="Tahoma"/>
                <a:cs typeface="Tahoma"/>
              </a:rPr>
              <a:t>Volume</a:t>
            </a:r>
            <a:r>
              <a:rPr lang="en-US" sz="1800" spc="-155" dirty="0">
                <a:latin typeface="Tahoma"/>
                <a:cs typeface="Tahoma"/>
              </a:rPr>
              <a:t> </a:t>
            </a:r>
            <a:r>
              <a:rPr lang="en-US" sz="1800" spc="-90" dirty="0">
                <a:latin typeface="Tahoma"/>
                <a:cs typeface="Tahoma"/>
              </a:rPr>
              <a:t>2,</a:t>
            </a:r>
            <a:r>
              <a:rPr lang="en-US" sz="1800" spc="-155" dirty="0">
                <a:latin typeface="Tahoma"/>
                <a:cs typeface="Tahoma"/>
              </a:rPr>
              <a:t> </a:t>
            </a:r>
            <a:r>
              <a:rPr lang="en-US" sz="1800" spc="40" dirty="0">
                <a:latin typeface="Tahoma"/>
                <a:cs typeface="Tahoma"/>
              </a:rPr>
              <a:t>20-22</a:t>
            </a:r>
            <a:r>
              <a:rPr lang="en-US" sz="1800" spc="-155" dirty="0">
                <a:latin typeface="Tahoma"/>
                <a:cs typeface="Tahoma"/>
              </a:rPr>
              <a:t> </a:t>
            </a:r>
            <a:r>
              <a:rPr lang="en-US" sz="1800" spc="5" dirty="0">
                <a:latin typeface="Tahoma"/>
                <a:cs typeface="Tahoma"/>
              </a:rPr>
              <a:t>Dec.</a:t>
            </a:r>
            <a:r>
              <a:rPr lang="en-US" sz="1800" spc="-155" dirty="0">
                <a:latin typeface="Tahoma"/>
                <a:cs typeface="Tahoma"/>
              </a:rPr>
              <a:t> </a:t>
            </a:r>
            <a:r>
              <a:rPr lang="en-US" sz="1800" spc="85" dirty="0">
                <a:latin typeface="Tahoma"/>
                <a:cs typeface="Tahoma"/>
              </a:rPr>
              <a:t>2008</a:t>
            </a:r>
            <a:r>
              <a:rPr lang="en-US" sz="1800" spc="-155" dirty="0">
                <a:latin typeface="Tahoma"/>
                <a:cs typeface="Tahoma"/>
              </a:rPr>
              <a:t> </a:t>
            </a:r>
            <a:r>
              <a:rPr lang="en-US" sz="1800" spc="-55" dirty="0">
                <a:latin typeface="Tahoma"/>
                <a:cs typeface="Tahoma"/>
              </a:rPr>
              <a:t>Page(s):860</a:t>
            </a:r>
            <a:r>
              <a:rPr lang="en-US" sz="1800" spc="-150" dirty="0">
                <a:latin typeface="Tahoma"/>
                <a:cs typeface="Tahoma"/>
              </a:rPr>
              <a:t> </a:t>
            </a:r>
            <a:r>
              <a:rPr lang="en-US" sz="1800" spc="-120" dirty="0">
                <a:latin typeface="Tahoma"/>
                <a:cs typeface="Tahoma"/>
              </a:rPr>
              <a:t>–</a:t>
            </a:r>
            <a:r>
              <a:rPr lang="en-US" sz="1800" spc="-155" dirty="0">
                <a:latin typeface="Tahoma"/>
                <a:cs typeface="Tahoma"/>
              </a:rPr>
              <a:t> </a:t>
            </a:r>
            <a:r>
              <a:rPr lang="en-US" sz="1800" spc="85" dirty="0">
                <a:latin typeface="Tahoma"/>
                <a:cs typeface="Tahoma"/>
              </a:rPr>
              <a:t>863</a:t>
            </a:r>
          </a:p>
          <a:p>
            <a:pPr marL="12700" marR="1367155">
              <a:lnSpc>
                <a:spcPct val="116799"/>
              </a:lnSpc>
              <a:spcBef>
                <a:spcPts val="95"/>
              </a:spcBef>
              <a:buFont typeface="Arial"/>
              <a:buAutoNum type="arabicPlain"/>
              <a:tabLst>
                <a:tab pos="798195" algn="l"/>
                <a:tab pos="798830" algn="l"/>
              </a:tabLst>
            </a:pPr>
            <a:endParaRPr lang="en-US" sz="1800" dirty="0">
              <a:latin typeface="Tahoma"/>
              <a:cs typeface="Tahoma"/>
            </a:endParaRPr>
          </a:p>
          <a:p>
            <a:pPr marL="12700" marR="1367155">
              <a:lnSpc>
                <a:spcPct val="116799"/>
              </a:lnSpc>
              <a:spcBef>
                <a:spcPts val="95"/>
              </a:spcBef>
              <a:buFont typeface="Arial"/>
              <a:buAutoNum type="arabicPlain"/>
              <a:tabLst>
                <a:tab pos="798195" algn="l"/>
                <a:tab pos="798830" algn="l"/>
              </a:tabLst>
            </a:pPr>
            <a:endParaRPr lang="en-US" sz="1800" dirty="0">
              <a:latin typeface="Tahoma"/>
              <a:cs typeface="Tahoma"/>
            </a:endParaRPr>
          </a:p>
        </p:txBody>
      </p:sp>
    </p:spTree>
    <p:extLst>
      <p:ext uri="{BB962C8B-B14F-4D97-AF65-F5344CB8AC3E}">
        <p14:creationId xmlns:p14="http://schemas.microsoft.com/office/powerpoint/2010/main" val="140758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250AA1-ACA5-CDC3-9FB2-8A669AA21A84}"/>
              </a:ext>
            </a:extLst>
          </p:cNvPr>
          <p:cNvSpPr txBox="1"/>
          <p:nvPr/>
        </p:nvSpPr>
        <p:spPr>
          <a:xfrm>
            <a:off x="1165252" y="666869"/>
            <a:ext cx="10964708" cy="3999108"/>
          </a:xfrm>
          <a:prstGeom prst="rect">
            <a:avLst/>
          </a:prstGeom>
          <a:noFill/>
        </p:spPr>
        <p:txBody>
          <a:bodyPr wrap="square">
            <a:spAutoFit/>
          </a:bodyPr>
          <a:lstStyle/>
          <a:p>
            <a:pPr marL="12700" marR="497205">
              <a:lnSpc>
                <a:spcPct val="115799"/>
              </a:lnSpc>
              <a:spcBef>
                <a:spcPts val="100"/>
              </a:spcBef>
              <a:buFont typeface="Arial"/>
              <a:buAutoNum type="arabicPlain" startAt="4"/>
              <a:tabLst>
                <a:tab pos="768985" algn="l"/>
                <a:tab pos="769620" algn="l"/>
              </a:tabLst>
            </a:pPr>
            <a:r>
              <a:rPr lang="en-US" sz="1800" spc="-20" dirty="0">
                <a:latin typeface="Tahoma"/>
                <a:cs typeface="Tahoma"/>
              </a:rPr>
              <a:t>)Dewan,</a:t>
            </a:r>
            <a:r>
              <a:rPr lang="en-US" sz="1800" spc="-175" dirty="0">
                <a:latin typeface="Tahoma"/>
                <a:cs typeface="Tahoma"/>
              </a:rPr>
              <a:t> </a:t>
            </a:r>
            <a:r>
              <a:rPr lang="en-US" sz="1800" spc="-45" dirty="0" err="1">
                <a:latin typeface="Tahoma"/>
                <a:cs typeface="Tahoma"/>
              </a:rPr>
              <a:t>P.,Kumar</a:t>
            </a:r>
            <a:r>
              <a:rPr lang="en-US" sz="1800" spc="-45" dirty="0">
                <a:latin typeface="Tahoma"/>
                <a:cs typeface="Tahoma"/>
              </a:rPr>
              <a:t>,</a:t>
            </a:r>
            <a:r>
              <a:rPr lang="en-US" sz="1800" spc="-170" dirty="0">
                <a:latin typeface="Tahoma"/>
                <a:cs typeface="Tahoma"/>
              </a:rPr>
              <a:t> </a:t>
            </a:r>
            <a:r>
              <a:rPr lang="en-US" sz="1800" spc="-160" dirty="0">
                <a:latin typeface="Tahoma"/>
                <a:cs typeface="Tahoma"/>
              </a:rPr>
              <a:t>R.</a:t>
            </a:r>
            <a:r>
              <a:rPr lang="en-US" sz="1800" spc="-175" dirty="0">
                <a:latin typeface="Tahoma"/>
                <a:cs typeface="Tahoma"/>
              </a:rPr>
              <a:t> </a:t>
            </a:r>
            <a:r>
              <a:rPr lang="en-US" sz="1800" spc="35" dirty="0">
                <a:latin typeface="Tahoma"/>
                <a:cs typeface="Tahoma"/>
              </a:rPr>
              <a:t>"Detection</a:t>
            </a:r>
            <a:r>
              <a:rPr lang="en-US" sz="1800" spc="-175" dirty="0">
                <a:latin typeface="Tahoma"/>
                <a:cs typeface="Tahoma"/>
              </a:rPr>
              <a:t> </a:t>
            </a:r>
            <a:r>
              <a:rPr lang="en-US" sz="1800" spc="35" dirty="0">
                <a:latin typeface="Tahoma"/>
                <a:cs typeface="Tahoma"/>
              </a:rPr>
              <a:t>of</a:t>
            </a:r>
            <a:r>
              <a:rPr lang="en-US" sz="1800" spc="-170" dirty="0">
                <a:latin typeface="Tahoma"/>
                <a:cs typeface="Tahoma"/>
              </a:rPr>
              <a:t> </a:t>
            </a:r>
            <a:r>
              <a:rPr lang="en-US" sz="1800" spc="30" dirty="0">
                <a:latin typeface="Tahoma"/>
                <a:cs typeface="Tahoma"/>
              </a:rPr>
              <a:t>object</a:t>
            </a:r>
            <a:r>
              <a:rPr lang="en-US" sz="1800" spc="-175" dirty="0">
                <a:latin typeface="Tahoma"/>
                <a:cs typeface="Tahoma"/>
              </a:rPr>
              <a:t> </a:t>
            </a:r>
            <a:r>
              <a:rPr lang="en-US" sz="1800" spc="50" dirty="0">
                <a:latin typeface="Tahoma"/>
                <a:cs typeface="Tahoma"/>
              </a:rPr>
              <a:t>in</a:t>
            </a:r>
            <a:r>
              <a:rPr lang="en-US" sz="1800" spc="-170" dirty="0">
                <a:latin typeface="Tahoma"/>
                <a:cs typeface="Tahoma"/>
              </a:rPr>
              <a:t> </a:t>
            </a:r>
            <a:r>
              <a:rPr lang="en-US" sz="1800" spc="85" dirty="0">
                <a:latin typeface="Tahoma"/>
                <a:cs typeface="Tahoma"/>
              </a:rPr>
              <a:t>motion</a:t>
            </a:r>
            <a:r>
              <a:rPr lang="en-US" sz="1800" spc="-175" dirty="0">
                <a:latin typeface="Tahoma"/>
                <a:cs typeface="Tahoma"/>
              </a:rPr>
              <a:t> </a:t>
            </a:r>
            <a:r>
              <a:rPr lang="en-US" sz="1800" spc="30" dirty="0">
                <a:latin typeface="Tahoma"/>
                <a:cs typeface="Tahoma"/>
              </a:rPr>
              <a:t>using</a:t>
            </a:r>
            <a:r>
              <a:rPr lang="en-US" sz="1800" spc="-170" dirty="0">
                <a:latin typeface="Tahoma"/>
                <a:cs typeface="Tahoma"/>
              </a:rPr>
              <a:t> </a:t>
            </a:r>
            <a:r>
              <a:rPr lang="en-US" sz="1800" spc="60" dirty="0">
                <a:latin typeface="Tahoma"/>
                <a:cs typeface="Tahoma"/>
              </a:rPr>
              <a:t>improvised</a:t>
            </a:r>
            <a:r>
              <a:rPr lang="en-US" sz="1800" spc="-175" dirty="0">
                <a:latin typeface="Tahoma"/>
                <a:cs typeface="Tahoma"/>
              </a:rPr>
              <a:t> </a:t>
            </a:r>
            <a:r>
              <a:rPr lang="en-US" sz="1800" spc="60" dirty="0">
                <a:latin typeface="Tahoma"/>
                <a:cs typeface="Tahoma"/>
              </a:rPr>
              <a:t>background </a:t>
            </a:r>
            <a:r>
              <a:rPr lang="en-US" sz="1800" spc="-1045" dirty="0">
                <a:latin typeface="Tahoma"/>
                <a:cs typeface="Tahoma"/>
              </a:rPr>
              <a:t> </a:t>
            </a:r>
            <a:r>
              <a:rPr lang="en-US" sz="1800" spc="60" dirty="0">
                <a:latin typeface="Tahoma"/>
                <a:cs typeface="Tahoma"/>
              </a:rPr>
              <a:t>subtraction </a:t>
            </a:r>
            <a:r>
              <a:rPr lang="en-US" sz="1800" spc="20" dirty="0">
                <a:latin typeface="Tahoma"/>
                <a:cs typeface="Tahoma"/>
              </a:rPr>
              <a:t>algorithm" </a:t>
            </a:r>
            <a:r>
              <a:rPr lang="en-US" sz="1800" spc="15" dirty="0">
                <a:latin typeface="Tahoma"/>
                <a:cs typeface="Tahoma"/>
              </a:rPr>
              <a:t>International </a:t>
            </a:r>
            <a:r>
              <a:rPr lang="en-US" sz="1800" spc="70" dirty="0">
                <a:latin typeface="Tahoma"/>
                <a:cs typeface="Tahoma"/>
              </a:rPr>
              <a:t>Conference </a:t>
            </a:r>
            <a:r>
              <a:rPr lang="en-US" sz="1800" spc="125" dirty="0">
                <a:latin typeface="Tahoma"/>
                <a:cs typeface="Tahoma"/>
              </a:rPr>
              <a:t>on </a:t>
            </a:r>
            <a:r>
              <a:rPr lang="en-US" sz="1800" spc="75" dirty="0">
                <a:latin typeface="Tahoma"/>
                <a:cs typeface="Tahoma"/>
              </a:rPr>
              <a:t>trends </a:t>
            </a:r>
            <a:r>
              <a:rPr lang="en-US" sz="1800" spc="50" dirty="0">
                <a:latin typeface="Tahoma"/>
                <a:cs typeface="Tahoma"/>
              </a:rPr>
              <a:t>in </a:t>
            </a:r>
            <a:r>
              <a:rPr lang="en-US" sz="1800" spc="45" dirty="0">
                <a:latin typeface="Tahoma"/>
                <a:cs typeface="Tahoma"/>
              </a:rPr>
              <a:t>Electronics </a:t>
            </a:r>
            <a:r>
              <a:rPr lang="en-US" sz="1800" spc="85" dirty="0">
                <a:latin typeface="Tahoma"/>
                <a:cs typeface="Tahoma"/>
              </a:rPr>
              <a:t>and </a:t>
            </a:r>
            <a:r>
              <a:rPr lang="en-US" sz="1800" spc="90" dirty="0">
                <a:latin typeface="Tahoma"/>
                <a:cs typeface="Tahoma"/>
              </a:rPr>
              <a:t> </a:t>
            </a:r>
            <a:r>
              <a:rPr lang="en-US" sz="1800" spc="-65" dirty="0">
                <a:latin typeface="Tahoma"/>
                <a:cs typeface="Tahoma"/>
              </a:rPr>
              <a:t>Informatics(ICEI),pp:651-656,(2017)</a:t>
            </a:r>
          </a:p>
          <a:p>
            <a:pPr marL="12700" marR="497205">
              <a:lnSpc>
                <a:spcPct val="115799"/>
              </a:lnSpc>
              <a:spcBef>
                <a:spcPts val="100"/>
              </a:spcBef>
              <a:buFont typeface="Arial"/>
              <a:buAutoNum type="arabicPlain" startAt="4"/>
              <a:tabLst>
                <a:tab pos="768985" algn="l"/>
                <a:tab pos="769620" algn="l"/>
              </a:tabLst>
            </a:pPr>
            <a:endParaRPr lang="en-US" spc="-65" dirty="0">
              <a:latin typeface="Tahoma"/>
              <a:cs typeface="Tahoma"/>
            </a:endParaRPr>
          </a:p>
          <a:p>
            <a:pPr marL="12700" marR="497205">
              <a:lnSpc>
                <a:spcPct val="115799"/>
              </a:lnSpc>
              <a:spcBef>
                <a:spcPts val="100"/>
              </a:spcBef>
              <a:buFont typeface="Arial"/>
              <a:buAutoNum type="arabicPlain" startAt="4"/>
              <a:tabLst>
                <a:tab pos="768985" algn="l"/>
                <a:tab pos="769620" algn="l"/>
              </a:tabLst>
            </a:pPr>
            <a:r>
              <a:rPr lang="en-IN" sz="1800" spc="-55" dirty="0">
                <a:latin typeface="Tahoma"/>
                <a:cs typeface="Tahoma"/>
              </a:rPr>
              <a:t>)</a:t>
            </a:r>
            <a:r>
              <a:rPr lang="en-IN" sz="1800" spc="-55" dirty="0" err="1">
                <a:latin typeface="Tahoma"/>
                <a:cs typeface="Tahoma"/>
              </a:rPr>
              <a:t>Jichan</a:t>
            </a:r>
            <a:r>
              <a:rPr lang="en-IN" sz="1800" spc="-180" dirty="0">
                <a:latin typeface="Tahoma"/>
                <a:cs typeface="Tahoma"/>
              </a:rPr>
              <a:t> </a:t>
            </a:r>
            <a:r>
              <a:rPr lang="en-IN" sz="1800" spc="-30" dirty="0">
                <a:latin typeface="Tahoma"/>
                <a:cs typeface="Tahoma"/>
              </a:rPr>
              <a:t>Lee,</a:t>
            </a:r>
            <a:r>
              <a:rPr lang="en-IN" sz="1800" spc="-175" dirty="0">
                <a:latin typeface="Tahoma"/>
                <a:cs typeface="Tahoma"/>
              </a:rPr>
              <a:t> </a:t>
            </a:r>
            <a:r>
              <a:rPr lang="en-IN" sz="1800" spc="55" dirty="0" err="1">
                <a:latin typeface="Tahoma"/>
                <a:cs typeface="Tahoma"/>
              </a:rPr>
              <a:t>Sungsoo</a:t>
            </a:r>
            <a:r>
              <a:rPr lang="en-IN" sz="1800" spc="-175" dirty="0">
                <a:latin typeface="Tahoma"/>
                <a:cs typeface="Tahoma"/>
              </a:rPr>
              <a:t> </a:t>
            </a:r>
            <a:r>
              <a:rPr lang="en-IN" sz="1800" spc="-30" dirty="0">
                <a:latin typeface="Tahoma"/>
                <a:cs typeface="Tahoma"/>
              </a:rPr>
              <a:t>Lim,</a:t>
            </a:r>
            <a:r>
              <a:rPr lang="en-IN" sz="1800" spc="-175" dirty="0">
                <a:latin typeface="Tahoma"/>
                <a:cs typeface="Tahoma"/>
              </a:rPr>
              <a:t> </a:t>
            </a:r>
            <a:r>
              <a:rPr lang="en-IN" sz="1800" spc="-5" dirty="0">
                <a:latin typeface="Tahoma"/>
                <a:cs typeface="Tahoma"/>
              </a:rPr>
              <a:t>Jun-Geon</a:t>
            </a:r>
            <a:r>
              <a:rPr lang="en-IN" sz="1800" spc="-180" dirty="0">
                <a:latin typeface="Tahoma"/>
                <a:cs typeface="Tahoma"/>
              </a:rPr>
              <a:t> </a:t>
            </a:r>
            <a:r>
              <a:rPr lang="en-IN" sz="1800" spc="-50" dirty="0">
                <a:latin typeface="Tahoma"/>
                <a:cs typeface="Tahoma"/>
              </a:rPr>
              <a:t>Kim,</a:t>
            </a:r>
            <a:r>
              <a:rPr lang="en-IN" sz="1800" spc="-175" dirty="0">
                <a:latin typeface="Tahoma"/>
                <a:cs typeface="Tahoma"/>
              </a:rPr>
              <a:t> </a:t>
            </a:r>
            <a:r>
              <a:rPr lang="en-IN" sz="1800" spc="100" dirty="0" err="1">
                <a:latin typeface="Tahoma"/>
                <a:cs typeface="Tahoma"/>
              </a:rPr>
              <a:t>Bomin</a:t>
            </a:r>
            <a:r>
              <a:rPr lang="en-IN" sz="1800" spc="-175" dirty="0">
                <a:latin typeface="Tahoma"/>
                <a:cs typeface="Tahoma"/>
              </a:rPr>
              <a:t> </a:t>
            </a:r>
            <a:r>
              <a:rPr lang="en-IN" sz="1800" spc="35" dirty="0">
                <a:latin typeface="Tahoma"/>
                <a:cs typeface="Tahoma"/>
              </a:rPr>
              <a:t>Kim</a:t>
            </a:r>
            <a:r>
              <a:rPr lang="en-IN" sz="1800" spc="-175" dirty="0">
                <a:latin typeface="Tahoma"/>
                <a:cs typeface="Tahoma"/>
              </a:rPr>
              <a:t> </a:t>
            </a:r>
            <a:r>
              <a:rPr lang="en-IN" sz="1800" spc="20" dirty="0">
                <a:latin typeface="Tahoma"/>
                <a:cs typeface="Tahoma"/>
              </a:rPr>
              <a:t>"Moving</a:t>
            </a:r>
            <a:r>
              <a:rPr lang="en-IN" sz="1800" spc="-175" dirty="0">
                <a:latin typeface="Tahoma"/>
                <a:cs typeface="Tahoma"/>
              </a:rPr>
              <a:t> </a:t>
            </a:r>
            <a:r>
              <a:rPr lang="en-IN" sz="1800" spc="40" dirty="0">
                <a:latin typeface="Tahoma"/>
                <a:cs typeface="Tahoma"/>
              </a:rPr>
              <a:t>Object</a:t>
            </a:r>
            <a:r>
              <a:rPr lang="en-IN" sz="1800" spc="-180" dirty="0">
                <a:latin typeface="Tahoma"/>
                <a:cs typeface="Tahoma"/>
              </a:rPr>
              <a:t> </a:t>
            </a:r>
            <a:r>
              <a:rPr lang="en-IN" sz="1800" spc="55" dirty="0">
                <a:latin typeface="Tahoma"/>
                <a:cs typeface="Tahoma"/>
              </a:rPr>
              <a:t>Detection</a:t>
            </a:r>
            <a:r>
              <a:rPr lang="en-IN" sz="1800" spc="-175" dirty="0">
                <a:latin typeface="Tahoma"/>
                <a:cs typeface="Tahoma"/>
              </a:rPr>
              <a:t> </a:t>
            </a:r>
            <a:r>
              <a:rPr lang="en-IN" sz="1800" spc="50" dirty="0">
                <a:latin typeface="Tahoma"/>
                <a:cs typeface="Tahoma"/>
              </a:rPr>
              <a:t>Using </a:t>
            </a:r>
            <a:r>
              <a:rPr lang="en-IN" sz="1800" spc="55" dirty="0">
                <a:latin typeface="Tahoma"/>
                <a:cs typeface="Tahoma"/>
              </a:rPr>
              <a:t> </a:t>
            </a:r>
            <a:r>
              <a:rPr lang="en-IN" sz="1800" spc="60" dirty="0">
                <a:latin typeface="Tahoma"/>
                <a:cs typeface="Tahoma"/>
              </a:rPr>
              <a:t>Background</a:t>
            </a:r>
            <a:r>
              <a:rPr lang="en-IN" sz="1800" spc="-180" dirty="0">
                <a:latin typeface="Tahoma"/>
                <a:cs typeface="Tahoma"/>
              </a:rPr>
              <a:t> </a:t>
            </a:r>
            <a:r>
              <a:rPr lang="en-IN" sz="1800" spc="50" dirty="0">
                <a:latin typeface="Tahoma"/>
                <a:cs typeface="Tahoma"/>
              </a:rPr>
              <a:t>Subtraction</a:t>
            </a:r>
            <a:r>
              <a:rPr lang="en-IN" sz="1800" spc="-175" dirty="0">
                <a:latin typeface="Tahoma"/>
                <a:cs typeface="Tahoma"/>
              </a:rPr>
              <a:t> </a:t>
            </a:r>
            <a:r>
              <a:rPr lang="en-IN" sz="1800" spc="85" dirty="0">
                <a:latin typeface="Tahoma"/>
                <a:cs typeface="Tahoma"/>
              </a:rPr>
              <a:t>and</a:t>
            </a:r>
            <a:r>
              <a:rPr lang="en-IN" sz="1800" spc="-175" dirty="0">
                <a:latin typeface="Tahoma"/>
                <a:cs typeface="Tahoma"/>
              </a:rPr>
              <a:t> </a:t>
            </a:r>
            <a:r>
              <a:rPr lang="en-IN" sz="1800" spc="114" dirty="0">
                <a:latin typeface="Tahoma"/>
                <a:cs typeface="Tahoma"/>
              </a:rPr>
              <a:t>Motion</a:t>
            </a:r>
            <a:r>
              <a:rPr lang="en-IN" sz="1800" spc="-175" dirty="0">
                <a:latin typeface="Tahoma"/>
                <a:cs typeface="Tahoma"/>
              </a:rPr>
              <a:t> </a:t>
            </a:r>
            <a:r>
              <a:rPr lang="en-IN" sz="1800" spc="80" dirty="0">
                <a:latin typeface="Tahoma"/>
                <a:cs typeface="Tahoma"/>
              </a:rPr>
              <a:t>Depth</a:t>
            </a:r>
            <a:r>
              <a:rPr lang="en-IN" sz="1800" spc="-175" dirty="0">
                <a:latin typeface="Tahoma"/>
                <a:cs typeface="Tahoma"/>
              </a:rPr>
              <a:t> </a:t>
            </a:r>
            <a:r>
              <a:rPr lang="en-IN" sz="1800" spc="55" dirty="0">
                <a:latin typeface="Tahoma"/>
                <a:cs typeface="Tahoma"/>
              </a:rPr>
              <a:t>Detection</a:t>
            </a:r>
            <a:r>
              <a:rPr lang="en-IN" sz="1800" spc="-175" dirty="0">
                <a:latin typeface="Tahoma"/>
                <a:cs typeface="Tahoma"/>
              </a:rPr>
              <a:t> </a:t>
            </a:r>
            <a:r>
              <a:rPr lang="en-IN" sz="1800" spc="50" dirty="0">
                <a:latin typeface="Tahoma"/>
                <a:cs typeface="Tahoma"/>
              </a:rPr>
              <a:t>in</a:t>
            </a:r>
            <a:r>
              <a:rPr lang="en-IN" sz="1800" spc="-175" dirty="0">
                <a:latin typeface="Tahoma"/>
                <a:cs typeface="Tahoma"/>
              </a:rPr>
              <a:t> </a:t>
            </a:r>
            <a:r>
              <a:rPr lang="en-IN" sz="1800" spc="80" dirty="0">
                <a:latin typeface="Tahoma"/>
                <a:cs typeface="Tahoma"/>
              </a:rPr>
              <a:t>Depth</a:t>
            </a:r>
            <a:r>
              <a:rPr lang="en-IN" sz="1800" spc="-175" dirty="0">
                <a:latin typeface="Tahoma"/>
                <a:cs typeface="Tahoma"/>
              </a:rPr>
              <a:t> </a:t>
            </a:r>
            <a:r>
              <a:rPr lang="en-IN" sz="1800" spc="-60" dirty="0">
                <a:latin typeface="Tahoma"/>
                <a:cs typeface="Tahoma"/>
              </a:rPr>
              <a:t>Image</a:t>
            </a:r>
            <a:r>
              <a:rPr lang="en-IN" sz="1800" spc="-175" dirty="0">
                <a:latin typeface="Tahoma"/>
                <a:cs typeface="Tahoma"/>
              </a:rPr>
              <a:t> </a:t>
            </a:r>
            <a:r>
              <a:rPr lang="en-IN" sz="1800" spc="65" dirty="0">
                <a:latin typeface="Tahoma"/>
                <a:cs typeface="Tahoma"/>
              </a:rPr>
              <a:t>Sequences</a:t>
            </a:r>
            <a:r>
              <a:rPr lang="en-IN" sz="1800" spc="-175" dirty="0">
                <a:latin typeface="Tahoma"/>
                <a:cs typeface="Tahoma"/>
              </a:rPr>
              <a:t> </a:t>
            </a:r>
            <a:r>
              <a:rPr lang="en-IN" sz="1800" spc="-165" dirty="0">
                <a:latin typeface="Tahoma"/>
                <a:cs typeface="Tahoma"/>
              </a:rPr>
              <a:t>"</a:t>
            </a:r>
            <a:r>
              <a:rPr lang="en-IN" sz="1800" spc="-175" dirty="0">
                <a:latin typeface="Tahoma"/>
                <a:cs typeface="Tahoma"/>
              </a:rPr>
              <a:t> </a:t>
            </a:r>
            <a:r>
              <a:rPr lang="en-IN" sz="1800" spc="-130" dirty="0">
                <a:latin typeface="Tahoma"/>
                <a:cs typeface="Tahoma"/>
              </a:rPr>
              <a:t>IEEE </a:t>
            </a:r>
            <a:r>
              <a:rPr lang="en-IN" sz="1800" spc="-1055" dirty="0">
                <a:latin typeface="Tahoma"/>
                <a:cs typeface="Tahoma"/>
              </a:rPr>
              <a:t> </a:t>
            </a:r>
            <a:r>
              <a:rPr lang="en-IN" sz="1800" spc="45" dirty="0">
                <a:latin typeface="Tahoma"/>
                <a:cs typeface="Tahoma"/>
              </a:rPr>
              <a:t>international</a:t>
            </a:r>
            <a:r>
              <a:rPr lang="en-IN" sz="1800" spc="-180" dirty="0">
                <a:latin typeface="Tahoma"/>
                <a:cs typeface="Tahoma"/>
              </a:rPr>
              <a:t> </a:t>
            </a:r>
            <a:r>
              <a:rPr lang="en-IN" sz="1800" spc="70" dirty="0">
                <a:latin typeface="Tahoma"/>
                <a:cs typeface="Tahoma"/>
              </a:rPr>
              <a:t>symposium</a:t>
            </a:r>
            <a:r>
              <a:rPr lang="en-IN" sz="1800" spc="-180" dirty="0">
                <a:latin typeface="Tahoma"/>
                <a:cs typeface="Tahoma"/>
              </a:rPr>
              <a:t> </a:t>
            </a:r>
            <a:r>
              <a:rPr lang="en-IN" sz="1800" spc="125" dirty="0">
                <a:latin typeface="Tahoma"/>
                <a:cs typeface="Tahoma"/>
              </a:rPr>
              <a:t>on</a:t>
            </a:r>
            <a:r>
              <a:rPr lang="en-IN" sz="1800" spc="-180" dirty="0">
                <a:latin typeface="Tahoma"/>
                <a:cs typeface="Tahoma"/>
              </a:rPr>
              <a:t> </a:t>
            </a:r>
            <a:r>
              <a:rPr lang="en-IN" sz="1800" spc="95" dirty="0">
                <a:latin typeface="Tahoma"/>
                <a:cs typeface="Tahoma"/>
              </a:rPr>
              <a:t>consumer</a:t>
            </a:r>
            <a:r>
              <a:rPr lang="en-IN" sz="1800" spc="-175" dirty="0">
                <a:latin typeface="Tahoma"/>
                <a:cs typeface="Tahoma"/>
              </a:rPr>
              <a:t> </a:t>
            </a:r>
            <a:r>
              <a:rPr lang="en-IN" sz="1800" spc="-25" dirty="0">
                <a:latin typeface="Tahoma"/>
                <a:cs typeface="Tahoma"/>
              </a:rPr>
              <a:t>electronics,pp:1-2,(2014)</a:t>
            </a:r>
            <a:endParaRPr lang="en-IN" sz="1800" dirty="0">
              <a:latin typeface="Tahoma"/>
              <a:cs typeface="Tahoma"/>
            </a:endParaRPr>
          </a:p>
          <a:p>
            <a:pPr marL="12700" marR="497205">
              <a:lnSpc>
                <a:spcPct val="115799"/>
              </a:lnSpc>
              <a:spcBef>
                <a:spcPts val="100"/>
              </a:spcBef>
              <a:buFont typeface="Arial"/>
              <a:buAutoNum type="arabicPlain" startAt="4"/>
              <a:tabLst>
                <a:tab pos="768985" algn="l"/>
                <a:tab pos="769620" algn="l"/>
              </a:tabLst>
            </a:pPr>
            <a:endParaRPr lang="en-US" sz="1800" spc="-65" dirty="0">
              <a:latin typeface="Tahoma"/>
              <a:cs typeface="Tahoma"/>
            </a:endParaRPr>
          </a:p>
          <a:p>
            <a:pPr marL="12700" marR="206375">
              <a:lnSpc>
                <a:spcPct val="115799"/>
              </a:lnSpc>
              <a:buFont typeface="Arial"/>
              <a:buAutoNum type="arabicPlain" startAt="4"/>
              <a:tabLst>
                <a:tab pos="657225" algn="l"/>
              </a:tabLst>
            </a:pPr>
            <a:r>
              <a:rPr lang="en-US" sz="1800" spc="-25" dirty="0">
                <a:latin typeface="Tahoma"/>
                <a:cs typeface="Tahoma"/>
              </a:rPr>
              <a:t>)Zhang,</a:t>
            </a:r>
            <a:r>
              <a:rPr lang="en-US" sz="1800" spc="-175" dirty="0">
                <a:latin typeface="Tahoma"/>
                <a:cs typeface="Tahoma"/>
              </a:rPr>
              <a:t> </a:t>
            </a:r>
            <a:r>
              <a:rPr lang="en-US" sz="1800" spc="-160" dirty="0">
                <a:latin typeface="Tahoma"/>
                <a:cs typeface="Tahoma"/>
              </a:rPr>
              <a:t>L.,</a:t>
            </a:r>
            <a:r>
              <a:rPr lang="en-US" sz="1800" spc="-175" dirty="0">
                <a:latin typeface="Tahoma"/>
                <a:cs typeface="Tahoma"/>
              </a:rPr>
              <a:t> </a:t>
            </a:r>
            <a:r>
              <a:rPr lang="en-US" sz="1800" spc="130" dirty="0">
                <a:latin typeface="Tahoma"/>
                <a:cs typeface="Tahoma"/>
              </a:rPr>
              <a:t>&amp;</a:t>
            </a:r>
            <a:r>
              <a:rPr lang="en-US" sz="1800" spc="-175" dirty="0">
                <a:latin typeface="Tahoma"/>
                <a:cs typeface="Tahoma"/>
              </a:rPr>
              <a:t> </a:t>
            </a:r>
            <a:r>
              <a:rPr lang="en-US" sz="1800" spc="-45" dirty="0">
                <a:latin typeface="Tahoma"/>
                <a:cs typeface="Tahoma"/>
              </a:rPr>
              <a:t>Liang,</a:t>
            </a:r>
            <a:r>
              <a:rPr lang="en-US" sz="1800" spc="-175" dirty="0">
                <a:latin typeface="Tahoma"/>
                <a:cs typeface="Tahoma"/>
              </a:rPr>
              <a:t> </a:t>
            </a:r>
            <a:r>
              <a:rPr lang="en-US" sz="1800" spc="-200" dirty="0">
                <a:latin typeface="Tahoma"/>
                <a:cs typeface="Tahoma"/>
              </a:rPr>
              <a:t>Y.</a:t>
            </a:r>
            <a:r>
              <a:rPr lang="en-US" sz="1800" spc="-175" dirty="0">
                <a:latin typeface="Tahoma"/>
                <a:cs typeface="Tahoma"/>
              </a:rPr>
              <a:t> </a:t>
            </a:r>
            <a:r>
              <a:rPr lang="en-US" sz="1800" spc="75" dirty="0">
                <a:latin typeface="Tahoma"/>
                <a:cs typeface="Tahoma"/>
              </a:rPr>
              <a:t>"Motion</a:t>
            </a:r>
            <a:r>
              <a:rPr lang="en-US" sz="1800" spc="-170" dirty="0">
                <a:latin typeface="Tahoma"/>
                <a:cs typeface="Tahoma"/>
              </a:rPr>
              <a:t> </a:t>
            </a:r>
            <a:r>
              <a:rPr lang="en-US" sz="1800" spc="100" dirty="0">
                <a:latin typeface="Tahoma"/>
                <a:cs typeface="Tahoma"/>
              </a:rPr>
              <a:t>Human</a:t>
            </a:r>
            <a:r>
              <a:rPr lang="en-US" sz="1800" spc="-175" dirty="0">
                <a:latin typeface="Tahoma"/>
                <a:cs typeface="Tahoma"/>
              </a:rPr>
              <a:t> </a:t>
            </a:r>
            <a:r>
              <a:rPr lang="en-US" sz="1800" spc="55" dirty="0">
                <a:latin typeface="Tahoma"/>
                <a:cs typeface="Tahoma"/>
              </a:rPr>
              <a:t>Detection</a:t>
            </a:r>
            <a:r>
              <a:rPr lang="en-US" sz="1800" spc="-175" dirty="0">
                <a:latin typeface="Tahoma"/>
                <a:cs typeface="Tahoma"/>
              </a:rPr>
              <a:t> </a:t>
            </a:r>
            <a:r>
              <a:rPr lang="en-US" sz="1800" spc="80" dirty="0">
                <a:latin typeface="Tahoma"/>
                <a:cs typeface="Tahoma"/>
              </a:rPr>
              <a:t>Based</a:t>
            </a:r>
            <a:r>
              <a:rPr lang="en-US" sz="1800" spc="-175" dirty="0">
                <a:latin typeface="Tahoma"/>
                <a:cs typeface="Tahoma"/>
              </a:rPr>
              <a:t> </a:t>
            </a:r>
            <a:r>
              <a:rPr lang="en-US" sz="1800" spc="125" dirty="0">
                <a:latin typeface="Tahoma"/>
                <a:cs typeface="Tahoma"/>
              </a:rPr>
              <a:t>on</a:t>
            </a:r>
            <a:r>
              <a:rPr lang="en-US" sz="1800" spc="-175" dirty="0">
                <a:latin typeface="Tahoma"/>
                <a:cs typeface="Tahoma"/>
              </a:rPr>
              <a:t> </a:t>
            </a:r>
            <a:r>
              <a:rPr lang="en-US" sz="1800" spc="60" dirty="0">
                <a:latin typeface="Tahoma"/>
                <a:cs typeface="Tahoma"/>
              </a:rPr>
              <a:t>Background</a:t>
            </a:r>
            <a:r>
              <a:rPr lang="en-US" sz="1800" spc="-170" dirty="0">
                <a:latin typeface="Tahoma"/>
                <a:cs typeface="Tahoma"/>
              </a:rPr>
              <a:t> </a:t>
            </a:r>
            <a:r>
              <a:rPr lang="en-US" sz="1800" spc="30" dirty="0">
                <a:latin typeface="Tahoma"/>
                <a:cs typeface="Tahoma"/>
              </a:rPr>
              <a:t>Subtraction" </a:t>
            </a:r>
            <a:r>
              <a:rPr lang="en-US" sz="1800" spc="-1050" dirty="0">
                <a:latin typeface="Tahoma"/>
                <a:cs typeface="Tahoma"/>
              </a:rPr>
              <a:t> </a:t>
            </a:r>
            <a:r>
              <a:rPr lang="en-US" sz="1800" spc="75" dirty="0">
                <a:latin typeface="Tahoma"/>
                <a:cs typeface="Tahoma"/>
              </a:rPr>
              <a:t>Second</a:t>
            </a:r>
            <a:r>
              <a:rPr lang="en-US" sz="1800" spc="-180" dirty="0">
                <a:latin typeface="Tahoma"/>
                <a:cs typeface="Tahoma"/>
              </a:rPr>
              <a:t> </a:t>
            </a:r>
            <a:r>
              <a:rPr lang="en-US" sz="1800" spc="15" dirty="0">
                <a:latin typeface="Tahoma"/>
                <a:cs typeface="Tahoma"/>
              </a:rPr>
              <a:t>International</a:t>
            </a:r>
            <a:r>
              <a:rPr lang="en-US" sz="1800" spc="-175" dirty="0">
                <a:latin typeface="Tahoma"/>
                <a:cs typeface="Tahoma"/>
              </a:rPr>
              <a:t> </a:t>
            </a:r>
            <a:r>
              <a:rPr lang="en-US" sz="1800" spc="70" dirty="0">
                <a:latin typeface="Tahoma"/>
                <a:cs typeface="Tahoma"/>
              </a:rPr>
              <a:t>Workshop</a:t>
            </a:r>
            <a:r>
              <a:rPr lang="en-US" sz="1800" spc="-175" dirty="0">
                <a:latin typeface="Tahoma"/>
                <a:cs typeface="Tahoma"/>
              </a:rPr>
              <a:t> </a:t>
            </a:r>
            <a:r>
              <a:rPr lang="en-US" sz="1800" spc="125" dirty="0">
                <a:latin typeface="Tahoma"/>
                <a:cs typeface="Tahoma"/>
              </a:rPr>
              <a:t>on</a:t>
            </a:r>
            <a:r>
              <a:rPr lang="en-US" sz="1800" spc="-175" dirty="0">
                <a:latin typeface="Tahoma"/>
                <a:cs typeface="Tahoma"/>
              </a:rPr>
              <a:t> </a:t>
            </a:r>
            <a:r>
              <a:rPr lang="en-US" sz="1800" spc="55" dirty="0">
                <a:latin typeface="Tahoma"/>
                <a:cs typeface="Tahoma"/>
              </a:rPr>
              <a:t>Education</a:t>
            </a:r>
            <a:r>
              <a:rPr lang="en-US" sz="1800" spc="-175" dirty="0">
                <a:latin typeface="Tahoma"/>
                <a:cs typeface="Tahoma"/>
              </a:rPr>
              <a:t> </a:t>
            </a:r>
            <a:r>
              <a:rPr lang="en-US" sz="1800" spc="10" dirty="0">
                <a:latin typeface="Tahoma"/>
                <a:cs typeface="Tahoma"/>
              </a:rPr>
              <a:t>Technology</a:t>
            </a:r>
            <a:r>
              <a:rPr lang="en-US" sz="1800" spc="-175" dirty="0">
                <a:latin typeface="Tahoma"/>
                <a:cs typeface="Tahoma"/>
              </a:rPr>
              <a:t> </a:t>
            </a:r>
            <a:r>
              <a:rPr lang="en-US" sz="1800" spc="85" dirty="0">
                <a:latin typeface="Tahoma"/>
                <a:cs typeface="Tahoma"/>
              </a:rPr>
              <a:t>and</a:t>
            </a:r>
            <a:r>
              <a:rPr lang="en-US" sz="1800" spc="-175" dirty="0">
                <a:latin typeface="Tahoma"/>
                <a:cs typeface="Tahoma"/>
              </a:rPr>
              <a:t> </a:t>
            </a:r>
            <a:r>
              <a:rPr lang="en-US" sz="1800" spc="90" dirty="0">
                <a:latin typeface="Tahoma"/>
                <a:cs typeface="Tahoma"/>
              </a:rPr>
              <a:t>Computer</a:t>
            </a:r>
            <a:r>
              <a:rPr lang="en-US" sz="1800" spc="-175" dirty="0">
                <a:latin typeface="Tahoma"/>
                <a:cs typeface="Tahoma"/>
              </a:rPr>
              <a:t> </a:t>
            </a:r>
            <a:r>
              <a:rPr lang="en-US" sz="1800" spc="5" dirty="0">
                <a:latin typeface="Tahoma"/>
                <a:cs typeface="Tahoma"/>
              </a:rPr>
              <a:t>Science.</a:t>
            </a:r>
            <a:endParaRPr lang="en-US" sz="1800" dirty="0">
              <a:latin typeface="Tahoma"/>
              <a:cs typeface="Tahoma"/>
            </a:endParaRPr>
          </a:p>
          <a:p>
            <a:pPr marL="12700">
              <a:lnSpc>
                <a:spcPct val="100000"/>
              </a:lnSpc>
              <a:spcBef>
                <a:spcPts val="645"/>
              </a:spcBef>
            </a:pPr>
            <a:r>
              <a:rPr lang="en-US" sz="1800" spc="-45" dirty="0">
                <a:latin typeface="Tahoma"/>
                <a:cs typeface="Tahoma"/>
              </a:rPr>
              <a:t>,pp:284-287,(2010)</a:t>
            </a:r>
            <a:endParaRPr lang="en-US" sz="1800" dirty="0">
              <a:latin typeface="Tahoma"/>
              <a:cs typeface="Tahoma"/>
            </a:endParaRPr>
          </a:p>
          <a:p>
            <a:pPr marL="12700" marR="497205">
              <a:lnSpc>
                <a:spcPct val="115799"/>
              </a:lnSpc>
              <a:spcBef>
                <a:spcPts val="100"/>
              </a:spcBef>
              <a:buFont typeface="Arial"/>
              <a:buAutoNum type="arabicPlain" startAt="4"/>
              <a:tabLst>
                <a:tab pos="768985" algn="l"/>
                <a:tab pos="769620" algn="l"/>
              </a:tabLst>
            </a:pPr>
            <a:endParaRPr lang="en-US" sz="1800" dirty="0">
              <a:latin typeface="Tahoma"/>
              <a:cs typeface="Tahoma"/>
            </a:endParaRPr>
          </a:p>
        </p:txBody>
      </p:sp>
    </p:spTree>
    <p:extLst>
      <p:ext uri="{BB962C8B-B14F-4D97-AF65-F5344CB8AC3E}">
        <p14:creationId xmlns:p14="http://schemas.microsoft.com/office/powerpoint/2010/main" val="249955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2919-A0B3-8548-AFA5-0441F327B184}"/>
              </a:ext>
            </a:extLst>
          </p:cNvPr>
          <p:cNvSpPr>
            <a:spLocks noGrp="1"/>
          </p:cNvSpPr>
          <p:nvPr>
            <p:ph type="title"/>
          </p:nvPr>
        </p:nvSpPr>
        <p:spPr/>
        <p:txBody>
          <a:bodyPr/>
          <a:lstStyle/>
          <a:p>
            <a:r>
              <a:rPr lang="en-US" dirty="0"/>
              <a:t>OBJECTIVE:</a:t>
            </a:r>
            <a:endParaRPr lang="en-IN" dirty="0"/>
          </a:p>
        </p:txBody>
      </p:sp>
      <p:sp>
        <p:nvSpPr>
          <p:cNvPr id="4" name="TextBox 3">
            <a:extLst>
              <a:ext uri="{FF2B5EF4-FFF2-40B4-BE49-F238E27FC236}">
                <a16:creationId xmlns:a16="http://schemas.microsoft.com/office/drawing/2014/main" id="{DDAAFDC6-F678-D781-0871-0944788FD4D4}"/>
              </a:ext>
            </a:extLst>
          </p:cNvPr>
          <p:cNvSpPr txBox="1"/>
          <p:nvPr/>
        </p:nvSpPr>
        <p:spPr>
          <a:xfrm>
            <a:off x="1451579" y="2097741"/>
            <a:ext cx="9603276" cy="2330824"/>
          </a:xfrm>
          <a:prstGeom prst="rect">
            <a:avLst/>
          </a:prstGeom>
          <a:noFill/>
        </p:spPr>
        <p:txBody>
          <a:bodyPr wrap="square">
            <a:spAutoFit/>
          </a:bodyPr>
          <a:lstStyle/>
          <a:p>
            <a:pPr algn="just"/>
            <a:r>
              <a:rPr lang="en-US" sz="2000" dirty="0"/>
              <a:t>The main objectives of our mini project is to overcome the old process of video surveillance.  With our surveillance system we can try: </a:t>
            </a:r>
          </a:p>
          <a:p>
            <a:pPr algn="just"/>
            <a:endParaRPr lang="en-US" sz="2000" dirty="0"/>
          </a:p>
          <a:p>
            <a:pPr marL="285750" indent="-285750" algn="just">
              <a:buFont typeface="Arial" panose="020B0604020202020204" pitchFamily="34" charset="0"/>
              <a:buChar char="•"/>
            </a:pPr>
            <a:r>
              <a:rPr lang="en-US" sz="2000" dirty="0"/>
              <a:t>To capture the live video with time and date.</a:t>
            </a:r>
          </a:p>
          <a:p>
            <a:pPr marL="285750" indent="-285750" algn="just">
              <a:buFont typeface="Arial" panose="020B0604020202020204" pitchFamily="34" charset="0"/>
              <a:buChar char="•"/>
            </a:pPr>
            <a:r>
              <a:rPr lang="en-US" sz="2000" dirty="0"/>
              <a:t>To detect the live motion. </a:t>
            </a:r>
          </a:p>
          <a:p>
            <a:pPr marL="285750" indent="-285750" algn="just">
              <a:buFont typeface="Arial" panose="020B0604020202020204" pitchFamily="34" charset="0"/>
              <a:buChar char="•"/>
            </a:pPr>
            <a:r>
              <a:rPr lang="en-US" sz="2000" dirty="0"/>
              <a:t>To capture the object that moves in the live video. </a:t>
            </a:r>
          </a:p>
          <a:p>
            <a:pPr marL="285750" indent="-285750" algn="just">
              <a:buFont typeface="Arial" panose="020B0604020202020204" pitchFamily="34" charset="0"/>
              <a:buChar char="•"/>
            </a:pPr>
            <a:r>
              <a:rPr lang="en-US" sz="2000" dirty="0"/>
              <a:t>To store that moving object as an image in local storage </a:t>
            </a:r>
            <a:endParaRPr lang="en-IN" sz="2000" dirty="0"/>
          </a:p>
        </p:txBody>
      </p:sp>
    </p:spTree>
    <p:extLst>
      <p:ext uri="{BB962C8B-B14F-4D97-AF65-F5344CB8AC3E}">
        <p14:creationId xmlns:p14="http://schemas.microsoft.com/office/powerpoint/2010/main" val="349290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1FE8-08FD-5D30-5A3D-98C1CE5FF6AB}"/>
              </a:ext>
            </a:extLst>
          </p:cNvPr>
          <p:cNvSpPr>
            <a:spLocks noGrp="1"/>
          </p:cNvSpPr>
          <p:nvPr>
            <p:ph type="title"/>
          </p:nvPr>
        </p:nvSpPr>
        <p:spPr/>
        <p:txBody>
          <a:bodyPr/>
          <a:lstStyle/>
          <a:p>
            <a:r>
              <a:rPr lang="en-US" dirty="0"/>
              <a:t>LITERARTURE SURVEY:</a:t>
            </a:r>
            <a:endParaRPr lang="en-IN" dirty="0"/>
          </a:p>
        </p:txBody>
      </p:sp>
      <p:graphicFrame>
        <p:nvGraphicFramePr>
          <p:cNvPr id="3" name="Table 3">
            <a:extLst>
              <a:ext uri="{FF2B5EF4-FFF2-40B4-BE49-F238E27FC236}">
                <a16:creationId xmlns:a16="http://schemas.microsoft.com/office/drawing/2014/main" id="{3CB8AE4C-9B49-4C86-F427-5365A5BB58BD}"/>
              </a:ext>
            </a:extLst>
          </p:cNvPr>
          <p:cNvGraphicFramePr>
            <a:graphicFrameLocks noGrp="1"/>
          </p:cNvGraphicFramePr>
          <p:nvPr>
            <p:extLst>
              <p:ext uri="{D42A27DB-BD31-4B8C-83A1-F6EECF244321}">
                <p14:modId xmlns:p14="http://schemas.microsoft.com/office/powerpoint/2010/main" val="743053426"/>
              </p:ext>
            </p:extLst>
          </p:nvPr>
        </p:nvGraphicFramePr>
        <p:xfrm>
          <a:off x="1451578" y="2127125"/>
          <a:ext cx="9603276" cy="4614938"/>
        </p:xfrm>
        <a:graphic>
          <a:graphicData uri="http://schemas.openxmlformats.org/drawingml/2006/table">
            <a:tbl>
              <a:tblPr firstRow="1" bandRow="1">
                <a:tableStyleId>{5C22544A-7EE6-4342-B048-85BDC9FD1C3A}</a:tableStyleId>
              </a:tblPr>
              <a:tblGrid>
                <a:gridCol w="906140">
                  <a:extLst>
                    <a:ext uri="{9D8B030D-6E8A-4147-A177-3AD203B41FA5}">
                      <a16:colId xmlns:a16="http://schemas.microsoft.com/office/drawing/2014/main" val="3053089460"/>
                    </a:ext>
                  </a:extLst>
                </a:gridCol>
                <a:gridCol w="3895498">
                  <a:extLst>
                    <a:ext uri="{9D8B030D-6E8A-4147-A177-3AD203B41FA5}">
                      <a16:colId xmlns:a16="http://schemas.microsoft.com/office/drawing/2014/main" val="1047354195"/>
                    </a:ext>
                  </a:extLst>
                </a:gridCol>
                <a:gridCol w="2400819">
                  <a:extLst>
                    <a:ext uri="{9D8B030D-6E8A-4147-A177-3AD203B41FA5}">
                      <a16:colId xmlns:a16="http://schemas.microsoft.com/office/drawing/2014/main" val="1676073768"/>
                    </a:ext>
                  </a:extLst>
                </a:gridCol>
                <a:gridCol w="2400819">
                  <a:extLst>
                    <a:ext uri="{9D8B030D-6E8A-4147-A177-3AD203B41FA5}">
                      <a16:colId xmlns:a16="http://schemas.microsoft.com/office/drawing/2014/main" val="4050742547"/>
                    </a:ext>
                  </a:extLst>
                </a:gridCol>
              </a:tblGrid>
              <a:tr h="981589">
                <a:tc>
                  <a:txBody>
                    <a:bodyPr/>
                    <a:lstStyle/>
                    <a:p>
                      <a:r>
                        <a:rPr lang="en-US" dirty="0"/>
                        <a:t>SI.NO</a:t>
                      </a:r>
                      <a:endParaRPr lang="en-IN" dirty="0"/>
                    </a:p>
                  </a:txBody>
                  <a:tcPr/>
                </a:tc>
                <a:tc>
                  <a:txBody>
                    <a:bodyPr/>
                    <a:lstStyle/>
                    <a:p>
                      <a:r>
                        <a:rPr lang="en-US" dirty="0"/>
                        <a:t>TITLE OF THE PAPER</a:t>
                      </a:r>
                      <a:endParaRPr lang="en-IN" dirty="0"/>
                    </a:p>
                  </a:txBody>
                  <a:tcPr/>
                </a:tc>
                <a:tc>
                  <a:txBody>
                    <a:bodyPr/>
                    <a:lstStyle/>
                    <a:p>
                      <a:r>
                        <a:rPr lang="en-US" dirty="0"/>
                        <a:t>TECHNIQUES</a:t>
                      </a:r>
                      <a:endParaRPr lang="en-IN" dirty="0"/>
                    </a:p>
                  </a:txBody>
                  <a:tcPr/>
                </a:tc>
                <a:tc>
                  <a:txBody>
                    <a:bodyPr/>
                    <a:lstStyle/>
                    <a:p>
                      <a:r>
                        <a:rPr lang="en-US" dirty="0"/>
                        <a:t>CHALLENGES</a:t>
                      </a:r>
                      <a:endParaRPr lang="en-IN" dirty="0"/>
                    </a:p>
                  </a:txBody>
                  <a:tcPr/>
                </a:tc>
                <a:extLst>
                  <a:ext uri="{0D108BD9-81ED-4DB2-BD59-A6C34878D82A}">
                    <a16:rowId xmlns:a16="http://schemas.microsoft.com/office/drawing/2014/main" val="2970062603"/>
                  </a:ext>
                </a:extLst>
              </a:tr>
              <a:tr h="981589">
                <a:tc>
                  <a:txBody>
                    <a:bodyPr/>
                    <a:lstStyle/>
                    <a:p>
                      <a:r>
                        <a:rPr lang="en-US" dirty="0"/>
                        <a:t>1.</a:t>
                      </a:r>
                      <a:endParaRPr lang="en-IN" dirty="0"/>
                    </a:p>
                  </a:txBody>
                  <a:tcPr/>
                </a:tc>
                <a:tc>
                  <a:txBody>
                    <a:bodyPr/>
                    <a:lstStyle/>
                    <a:p>
                      <a:r>
                        <a:rPr lang="en-IN" sz="1800" spc="75" dirty="0">
                          <a:latin typeface="Tahoma"/>
                          <a:cs typeface="Tahoma"/>
                        </a:rPr>
                        <a:t>Motion</a:t>
                      </a:r>
                      <a:r>
                        <a:rPr lang="en-IN" sz="1800" spc="-145" dirty="0">
                          <a:latin typeface="Tahoma"/>
                          <a:cs typeface="Tahoma"/>
                        </a:rPr>
                        <a:t> </a:t>
                      </a:r>
                      <a:r>
                        <a:rPr lang="en-IN" sz="1800" spc="65" dirty="0">
                          <a:latin typeface="Tahoma"/>
                          <a:cs typeface="Tahoma"/>
                        </a:rPr>
                        <a:t>detection</a:t>
                      </a:r>
                      <a:r>
                        <a:rPr lang="en-IN" sz="1800" spc="-150" dirty="0">
                          <a:latin typeface="Tahoma"/>
                          <a:cs typeface="Tahoma"/>
                        </a:rPr>
                        <a:t> </a:t>
                      </a:r>
                      <a:r>
                        <a:rPr lang="en-IN" sz="1800" spc="60" dirty="0">
                          <a:latin typeface="Tahoma"/>
                          <a:cs typeface="Tahoma"/>
                        </a:rPr>
                        <a:t>for</a:t>
                      </a:r>
                      <a:r>
                        <a:rPr lang="en-IN" sz="1800" spc="-150" dirty="0">
                          <a:latin typeface="Tahoma"/>
                          <a:cs typeface="Tahoma"/>
                        </a:rPr>
                        <a:t> </a:t>
                      </a:r>
                      <a:r>
                        <a:rPr lang="en-IN" sz="1800" spc="45" dirty="0">
                          <a:latin typeface="Tahoma"/>
                          <a:cs typeface="Tahoma"/>
                        </a:rPr>
                        <a:t>video </a:t>
                      </a:r>
                      <a:r>
                        <a:rPr lang="en-IN" sz="1800" spc="-935" dirty="0">
                          <a:latin typeface="Tahoma"/>
                          <a:cs typeface="Tahoma"/>
                        </a:rPr>
                        <a:t> </a:t>
                      </a:r>
                      <a:r>
                        <a:rPr lang="en-IN" sz="1800" spc="25" dirty="0">
                          <a:latin typeface="Tahoma"/>
                          <a:cs typeface="Tahoma"/>
                        </a:rPr>
                        <a:t>surveillance.</a:t>
                      </a:r>
                    </a:p>
                    <a:p>
                      <a:r>
                        <a:rPr lang="en-IN" sz="1800" spc="25" dirty="0">
                          <a:latin typeface="Tahoma"/>
                          <a:cs typeface="Tahoma"/>
                        </a:rPr>
                        <a:t>YEAR:2014</a:t>
                      </a:r>
                      <a:endParaRPr lang="en-IN" dirty="0"/>
                    </a:p>
                  </a:txBody>
                  <a:tcPr/>
                </a:tc>
                <a:tc>
                  <a:txBody>
                    <a:bodyPr/>
                    <a:lstStyle/>
                    <a:p>
                      <a:r>
                        <a:rPr lang="en-US" dirty="0"/>
                        <a:t>Motion detection </a:t>
                      </a:r>
                      <a:endParaRPr lang="en-IN" dirty="0"/>
                    </a:p>
                  </a:txBody>
                  <a:tcPr/>
                </a:tc>
                <a:tc>
                  <a:txBody>
                    <a:bodyPr/>
                    <a:lstStyle/>
                    <a:p>
                      <a:r>
                        <a:rPr lang="en-US" dirty="0"/>
                        <a:t>Detects every object that moves even a non-living thing.</a:t>
                      </a:r>
                      <a:endParaRPr lang="en-IN" dirty="0"/>
                    </a:p>
                  </a:txBody>
                  <a:tcPr/>
                </a:tc>
                <a:extLst>
                  <a:ext uri="{0D108BD9-81ED-4DB2-BD59-A6C34878D82A}">
                    <a16:rowId xmlns:a16="http://schemas.microsoft.com/office/drawing/2014/main" val="2899993123"/>
                  </a:ext>
                </a:extLst>
              </a:tr>
              <a:tr h="981589">
                <a:tc>
                  <a:txBody>
                    <a:bodyPr/>
                    <a:lstStyle/>
                    <a:p>
                      <a:r>
                        <a:rPr lang="en-US" dirty="0"/>
                        <a:t>2.</a:t>
                      </a:r>
                      <a:endParaRPr lang="en-IN" dirty="0"/>
                    </a:p>
                  </a:txBody>
                  <a:tcPr/>
                </a:tc>
                <a:tc>
                  <a:txBody>
                    <a:bodyPr/>
                    <a:lstStyle/>
                    <a:p>
                      <a:r>
                        <a:rPr lang="en-US" sz="1800" spc="-10" dirty="0">
                          <a:latin typeface="Tahoma"/>
                          <a:cs typeface="Tahoma"/>
                        </a:rPr>
                        <a:t>Real-Time</a:t>
                      </a:r>
                      <a:r>
                        <a:rPr lang="en-US" sz="1800" spc="-145" dirty="0">
                          <a:latin typeface="Tahoma"/>
                          <a:cs typeface="Tahoma"/>
                        </a:rPr>
                        <a:t> </a:t>
                      </a:r>
                      <a:r>
                        <a:rPr lang="en-US" sz="1800" spc="105" dirty="0">
                          <a:latin typeface="Tahoma"/>
                          <a:cs typeface="Tahoma"/>
                        </a:rPr>
                        <a:t>Human</a:t>
                      </a:r>
                      <a:r>
                        <a:rPr lang="en-US" sz="1800" spc="-150" dirty="0">
                          <a:latin typeface="Tahoma"/>
                          <a:cs typeface="Tahoma"/>
                        </a:rPr>
                        <a:t> </a:t>
                      </a:r>
                      <a:r>
                        <a:rPr lang="en-US" sz="1800" spc="114" dirty="0">
                          <a:latin typeface="Tahoma"/>
                          <a:cs typeface="Tahoma"/>
                        </a:rPr>
                        <a:t>Motion</a:t>
                      </a:r>
                      <a:r>
                        <a:rPr lang="en-US" sz="1800" spc="-150" dirty="0">
                          <a:latin typeface="Tahoma"/>
                          <a:cs typeface="Tahoma"/>
                        </a:rPr>
                        <a:t> </a:t>
                      </a:r>
                      <a:r>
                        <a:rPr lang="en-US" sz="1800" spc="60" dirty="0">
                          <a:latin typeface="Tahoma"/>
                          <a:cs typeface="Tahoma"/>
                        </a:rPr>
                        <a:t>Detection</a:t>
                      </a:r>
                      <a:r>
                        <a:rPr lang="en-US" sz="1800" spc="-145" dirty="0">
                          <a:latin typeface="Tahoma"/>
                          <a:cs typeface="Tahoma"/>
                        </a:rPr>
                        <a:t> </a:t>
                      </a:r>
                      <a:r>
                        <a:rPr lang="en-US" sz="1800" spc="90" dirty="0">
                          <a:latin typeface="Tahoma"/>
                          <a:cs typeface="Tahoma"/>
                        </a:rPr>
                        <a:t>and</a:t>
                      </a:r>
                      <a:r>
                        <a:rPr lang="en-US" sz="1800" spc="-150" dirty="0">
                          <a:latin typeface="Tahoma"/>
                          <a:cs typeface="Tahoma"/>
                        </a:rPr>
                        <a:t> </a:t>
                      </a:r>
                      <a:r>
                        <a:rPr lang="en-US" sz="1800" spc="-40" dirty="0">
                          <a:latin typeface="Tahoma"/>
                          <a:cs typeface="Tahoma"/>
                        </a:rPr>
                        <a:t>Tracking.</a:t>
                      </a:r>
                    </a:p>
                    <a:p>
                      <a:r>
                        <a:rPr lang="en-US" sz="1800" spc="-40" dirty="0">
                          <a:latin typeface="Tahoma"/>
                          <a:cs typeface="Tahoma"/>
                        </a:rPr>
                        <a:t>YEAR:2008</a:t>
                      </a:r>
                      <a:endParaRPr lang="en-IN" dirty="0"/>
                    </a:p>
                  </a:txBody>
                  <a:tcPr/>
                </a:tc>
                <a:tc>
                  <a:txBody>
                    <a:bodyPr/>
                    <a:lstStyle/>
                    <a:p>
                      <a:r>
                        <a:rPr lang="en-US" dirty="0"/>
                        <a:t>Motion detection </a:t>
                      </a:r>
                      <a:endParaRPr lang="en-IN" dirty="0"/>
                    </a:p>
                  </a:txBody>
                  <a:tcPr/>
                </a:tc>
                <a:tc>
                  <a:txBody>
                    <a:bodyPr/>
                    <a:lstStyle/>
                    <a:p>
                      <a:r>
                        <a:rPr lang="en-US" dirty="0"/>
                        <a:t>More experiments are required to model a fix value automatically based on scenario, data set properties. </a:t>
                      </a:r>
                      <a:endParaRPr lang="en-IN" dirty="0"/>
                    </a:p>
                  </a:txBody>
                  <a:tcPr/>
                </a:tc>
                <a:extLst>
                  <a:ext uri="{0D108BD9-81ED-4DB2-BD59-A6C34878D82A}">
                    <a16:rowId xmlns:a16="http://schemas.microsoft.com/office/drawing/2014/main" val="2073637272"/>
                  </a:ext>
                </a:extLst>
              </a:tr>
              <a:tr h="981589">
                <a:tc>
                  <a:txBody>
                    <a:bodyPr/>
                    <a:lstStyle/>
                    <a:p>
                      <a:r>
                        <a:rPr lang="en-US" dirty="0"/>
                        <a:t>3.</a:t>
                      </a:r>
                      <a:endParaRPr lang="en-IN" dirty="0"/>
                    </a:p>
                  </a:txBody>
                  <a:tcPr/>
                </a:tc>
                <a:tc>
                  <a:txBody>
                    <a:bodyPr/>
                    <a:lstStyle/>
                    <a:p>
                      <a:r>
                        <a:rPr lang="en-US" sz="1800" spc="-20" dirty="0">
                          <a:latin typeface="Tahoma"/>
                          <a:cs typeface="Tahoma"/>
                        </a:rPr>
                        <a:t>Real-Time</a:t>
                      </a:r>
                      <a:r>
                        <a:rPr lang="en-US" sz="1800" spc="-145" dirty="0">
                          <a:latin typeface="Tahoma"/>
                          <a:cs typeface="Tahoma"/>
                        </a:rPr>
                        <a:t> </a:t>
                      </a:r>
                      <a:r>
                        <a:rPr lang="en-US" sz="1800" spc="60" dirty="0">
                          <a:latin typeface="Tahoma"/>
                          <a:cs typeface="Tahoma"/>
                        </a:rPr>
                        <a:t>Detection</a:t>
                      </a:r>
                      <a:r>
                        <a:rPr lang="en-US" sz="1800" spc="-150" dirty="0">
                          <a:latin typeface="Tahoma"/>
                          <a:cs typeface="Tahoma"/>
                        </a:rPr>
                        <a:t> </a:t>
                      </a:r>
                      <a:r>
                        <a:rPr lang="en-US" sz="1800" spc="90" dirty="0">
                          <a:latin typeface="Tahoma"/>
                          <a:cs typeface="Tahoma"/>
                        </a:rPr>
                        <a:t>and</a:t>
                      </a:r>
                      <a:r>
                        <a:rPr lang="en-US" sz="1800" spc="-145" dirty="0">
                          <a:latin typeface="Tahoma"/>
                          <a:cs typeface="Tahoma"/>
                        </a:rPr>
                        <a:t> </a:t>
                      </a:r>
                      <a:r>
                        <a:rPr lang="en-US" sz="1800" spc="-5" dirty="0">
                          <a:latin typeface="Tahoma"/>
                          <a:cs typeface="Tahoma"/>
                        </a:rPr>
                        <a:t>Tracking</a:t>
                      </a:r>
                      <a:r>
                        <a:rPr lang="en-US" sz="1800" spc="-150" dirty="0">
                          <a:latin typeface="Tahoma"/>
                          <a:cs typeface="Tahoma"/>
                        </a:rPr>
                        <a:t> </a:t>
                      </a:r>
                      <a:r>
                        <a:rPr lang="en-US" sz="1800" spc="45" dirty="0">
                          <a:latin typeface="Tahoma"/>
                          <a:cs typeface="Tahoma"/>
                        </a:rPr>
                        <a:t>of</a:t>
                      </a:r>
                      <a:r>
                        <a:rPr lang="en-US" sz="1800" spc="-145" dirty="0">
                          <a:latin typeface="Tahoma"/>
                          <a:cs typeface="Tahoma"/>
                        </a:rPr>
                        <a:t> </a:t>
                      </a:r>
                      <a:r>
                        <a:rPr lang="en-US" sz="1800" spc="55" dirty="0">
                          <a:latin typeface="Tahoma"/>
                          <a:cs typeface="Tahoma"/>
                        </a:rPr>
                        <a:t>Moving</a:t>
                      </a:r>
                      <a:r>
                        <a:rPr lang="en-US" sz="1800" spc="-150" dirty="0">
                          <a:latin typeface="Tahoma"/>
                          <a:cs typeface="Tahoma"/>
                        </a:rPr>
                        <a:t> </a:t>
                      </a:r>
                      <a:r>
                        <a:rPr lang="en-US" sz="1800" spc="-15" dirty="0">
                          <a:latin typeface="Tahoma"/>
                          <a:cs typeface="Tahoma"/>
                        </a:rPr>
                        <a:t>Object.</a:t>
                      </a:r>
                    </a:p>
                    <a:p>
                      <a:r>
                        <a:rPr lang="en-US" sz="1800" spc="-15" dirty="0">
                          <a:latin typeface="Tahoma"/>
                          <a:cs typeface="Tahoma"/>
                        </a:rPr>
                        <a:t>YEAR:2008</a:t>
                      </a:r>
                      <a:endParaRPr lang="en-IN" dirty="0"/>
                    </a:p>
                  </a:txBody>
                  <a:tcPr/>
                </a:tc>
                <a:tc>
                  <a:txBody>
                    <a:bodyPr/>
                    <a:lstStyle/>
                    <a:p>
                      <a:r>
                        <a:rPr lang="en-US" dirty="0"/>
                        <a:t>Motion detection</a:t>
                      </a:r>
                      <a:endParaRPr lang="en-IN" dirty="0"/>
                    </a:p>
                  </a:txBody>
                  <a:tcPr/>
                </a:tc>
                <a:tc>
                  <a:txBody>
                    <a:bodyPr/>
                    <a:lstStyle/>
                    <a:p>
                      <a:r>
                        <a:rPr lang="en-US" dirty="0"/>
                        <a:t>Enormous memory space to store videos about the traffic condition in Terabytes.</a:t>
                      </a:r>
                      <a:endParaRPr lang="en-IN" dirty="0"/>
                    </a:p>
                  </a:txBody>
                  <a:tcPr/>
                </a:tc>
                <a:extLst>
                  <a:ext uri="{0D108BD9-81ED-4DB2-BD59-A6C34878D82A}">
                    <a16:rowId xmlns:a16="http://schemas.microsoft.com/office/drawing/2014/main" val="50018773"/>
                  </a:ext>
                </a:extLst>
              </a:tr>
            </a:tbl>
          </a:graphicData>
        </a:graphic>
      </p:graphicFrame>
    </p:spTree>
    <p:extLst>
      <p:ext uri="{BB962C8B-B14F-4D97-AF65-F5344CB8AC3E}">
        <p14:creationId xmlns:p14="http://schemas.microsoft.com/office/powerpoint/2010/main" val="47527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899B-47ED-CEC5-778B-712BE2B58AE5}"/>
              </a:ext>
            </a:extLst>
          </p:cNvPr>
          <p:cNvGraphicFramePr>
            <a:graphicFrameLocks noGrp="1"/>
          </p:cNvGraphicFramePr>
          <p:nvPr>
            <p:extLst>
              <p:ext uri="{D42A27DB-BD31-4B8C-83A1-F6EECF244321}">
                <p14:modId xmlns:p14="http://schemas.microsoft.com/office/powerpoint/2010/main" val="2298891568"/>
              </p:ext>
            </p:extLst>
          </p:nvPr>
        </p:nvGraphicFramePr>
        <p:xfrm>
          <a:off x="1308847" y="719664"/>
          <a:ext cx="10058400" cy="5421506"/>
        </p:xfrm>
        <a:graphic>
          <a:graphicData uri="http://schemas.openxmlformats.org/drawingml/2006/table">
            <a:tbl>
              <a:tblPr firstRow="1" bandRow="1">
                <a:tableStyleId>{5C22544A-7EE6-4342-B048-85BDC9FD1C3A}</a:tableStyleId>
              </a:tblPr>
              <a:tblGrid>
                <a:gridCol w="1013012">
                  <a:extLst>
                    <a:ext uri="{9D8B030D-6E8A-4147-A177-3AD203B41FA5}">
                      <a16:colId xmlns:a16="http://schemas.microsoft.com/office/drawing/2014/main" val="4020164098"/>
                    </a:ext>
                  </a:extLst>
                </a:gridCol>
                <a:gridCol w="2994212">
                  <a:extLst>
                    <a:ext uri="{9D8B030D-6E8A-4147-A177-3AD203B41FA5}">
                      <a16:colId xmlns:a16="http://schemas.microsoft.com/office/drawing/2014/main" val="880771077"/>
                    </a:ext>
                  </a:extLst>
                </a:gridCol>
                <a:gridCol w="3536576">
                  <a:extLst>
                    <a:ext uri="{9D8B030D-6E8A-4147-A177-3AD203B41FA5}">
                      <a16:colId xmlns:a16="http://schemas.microsoft.com/office/drawing/2014/main" val="2932587856"/>
                    </a:ext>
                  </a:extLst>
                </a:gridCol>
                <a:gridCol w="2514600">
                  <a:extLst>
                    <a:ext uri="{9D8B030D-6E8A-4147-A177-3AD203B41FA5}">
                      <a16:colId xmlns:a16="http://schemas.microsoft.com/office/drawing/2014/main" val="2008280569"/>
                    </a:ext>
                  </a:extLst>
                </a:gridCol>
              </a:tblGrid>
              <a:tr h="1247713">
                <a:tc>
                  <a:txBody>
                    <a:bodyPr/>
                    <a:lstStyle/>
                    <a:p>
                      <a:r>
                        <a:rPr lang="en-US" dirty="0"/>
                        <a:t>SI.NO</a:t>
                      </a:r>
                      <a:endParaRPr lang="en-IN" dirty="0"/>
                    </a:p>
                  </a:txBody>
                  <a:tcPr/>
                </a:tc>
                <a:tc>
                  <a:txBody>
                    <a:bodyPr/>
                    <a:lstStyle/>
                    <a:p>
                      <a:r>
                        <a:rPr lang="en-US" dirty="0"/>
                        <a:t>TITLE OF THE PAPER</a:t>
                      </a:r>
                      <a:endParaRPr lang="en-IN" dirty="0"/>
                    </a:p>
                  </a:txBody>
                  <a:tcPr/>
                </a:tc>
                <a:tc>
                  <a:txBody>
                    <a:bodyPr/>
                    <a:lstStyle/>
                    <a:p>
                      <a:r>
                        <a:rPr lang="en-US" dirty="0"/>
                        <a:t>TECHNIQUES</a:t>
                      </a:r>
                      <a:endParaRPr lang="en-IN" dirty="0"/>
                    </a:p>
                  </a:txBody>
                  <a:tcPr/>
                </a:tc>
                <a:tc>
                  <a:txBody>
                    <a:bodyPr/>
                    <a:lstStyle/>
                    <a:p>
                      <a:r>
                        <a:rPr lang="en-US" dirty="0"/>
                        <a:t>CHALLENGES</a:t>
                      </a:r>
                      <a:endParaRPr lang="en-IN" dirty="0"/>
                    </a:p>
                  </a:txBody>
                  <a:tcPr/>
                </a:tc>
                <a:extLst>
                  <a:ext uri="{0D108BD9-81ED-4DB2-BD59-A6C34878D82A}">
                    <a16:rowId xmlns:a16="http://schemas.microsoft.com/office/drawing/2014/main" val="2041501979"/>
                  </a:ext>
                </a:extLst>
              </a:tr>
              <a:tr h="1247713">
                <a:tc>
                  <a:txBody>
                    <a:bodyPr/>
                    <a:lstStyle/>
                    <a:p>
                      <a:r>
                        <a:rPr lang="en-US" dirty="0"/>
                        <a:t>4.</a:t>
                      </a:r>
                      <a:endParaRPr lang="en-IN" dirty="0"/>
                    </a:p>
                  </a:txBody>
                  <a:tcPr/>
                </a:tc>
                <a:tc>
                  <a:txBody>
                    <a:bodyPr/>
                    <a:lstStyle/>
                    <a:p>
                      <a:r>
                        <a:rPr lang="en-US" dirty="0"/>
                        <a:t>Motion and Appearance based Background Subtraction for Freely Moving Cameras.</a:t>
                      </a:r>
                    </a:p>
                    <a:p>
                      <a:r>
                        <a:rPr lang="en-US" dirty="0"/>
                        <a:t>YEAR:2014</a:t>
                      </a:r>
                      <a:endParaRPr lang="en-IN" dirty="0"/>
                    </a:p>
                  </a:txBody>
                  <a:tcPr/>
                </a:tc>
                <a:tc>
                  <a:txBody>
                    <a:bodyPr/>
                    <a:lstStyle/>
                    <a:p>
                      <a:r>
                        <a:rPr lang="en-US" dirty="0"/>
                        <a:t>Background subtraction algorithm</a:t>
                      </a:r>
                      <a:endParaRPr lang="en-IN" dirty="0"/>
                    </a:p>
                  </a:txBody>
                  <a:tcPr/>
                </a:tc>
                <a:tc>
                  <a:txBody>
                    <a:bodyPr/>
                    <a:lstStyle/>
                    <a:p>
                      <a:r>
                        <a:rPr lang="en-US" dirty="0"/>
                        <a:t>Dynamic weight assignment between the two modules is under investigation as a part of future work.</a:t>
                      </a:r>
                      <a:endParaRPr lang="en-IN" dirty="0"/>
                    </a:p>
                  </a:txBody>
                  <a:tcPr/>
                </a:tc>
                <a:extLst>
                  <a:ext uri="{0D108BD9-81ED-4DB2-BD59-A6C34878D82A}">
                    <a16:rowId xmlns:a16="http://schemas.microsoft.com/office/drawing/2014/main" val="4196469504"/>
                  </a:ext>
                </a:extLst>
              </a:tr>
              <a:tr h="1247713">
                <a:tc>
                  <a:txBody>
                    <a:bodyPr/>
                    <a:lstStyle/>
                    <a:p>
                      <a:r>
                        <a:rPr lang="en-US" dirty="0"/>
                        <a:t>5.</a:t>
                      </a:r>
                      <a:endParaRPr lang="en-IN" dirty="0"/>
                    </a:p>
                  </a:txBody>
                  <a:tcPr/>
                </a:tc>
                <a:tc>
                  <a:txBody>
                    <a:bodyPr/>
                    <a:lstStyle/>
                    <a:p>
                      <a:r>
                        <a:rPr lang="en-US" dirty="0"/>
                        <a:t>Moving object detection using background subtraction and motion depth detection in depth image sequences.</a:t>
                      </a:r>
                    </a:p>
                    <a:p>
                      <a:r>
                        <a:rPr lang="en-US" dirty="0"/>
                        <a:t>YEAR:2014</a:t>
                      </a:r>
                      <a:endParaRPr lang="en-IN" dirty="0"/>
                    </a:p>
                  </a:txBody>
                  <a:tcPr/>
                </a:tc>
                <a:tc>
                  <a:txBody>
                    <a:bodyPr/>
                    <a:lstStyle/>
                    <a:p>
                      <a:r>
                        <a:rPr lang="en-US" dirty="0"/>
                        <a:t>Background subtraction algorithm</a:t>
                      </a:r>
                      <a:endParaRPr lang="en-IN" dirty="0"/>
                    </a:p>
                  </a:txBody>
                  <a:tcPr/>
                </a:tc>
                <a:tc>
                  <a:txBody>
                    <a:bodyPr/>
                    <a:lstStyle/>
                    <a:p>
                      <a:r>
                        <a:rPr lang="en-US" dirty="0"/>
                        <a:t>The foreground regions have some noise and do not contain a regional diffusion of depth values.</a:t>
                      </a:r>
                      <a:endParaRPr lang="en-IN" dirty="0"/>
                    </a:p>
                  </a:txBody>
                  <a:tcPr/>
                </a:tc>
                <a:extLst>
                  <a:ext uri="{0D108BD9-81ED-4DB2-BD59-A6C34878D82A}">
                    <a16:rowId xmlns:a16="http://schemas.microsoft.com/office/drawing/2014/main" val="890301252"/>
                  </a:ext>
                </a:extLst>
              </a:tr>
              <a:tr h="1247713">
                <a:tc>
                  <a:txBody>
                    <a:bodyPr/>
                    <a:lstStyle/>
                    <a:p>
                      <a:r>
                        <a:rPr lang="en-US" dirty="0"/>
                        <a:t>6.</a:t>
                      </a:r>
                      <a:endParaRPr lang="en-IN" dirty="0"/>
                    </a:p>
                  </a:txBody>
                  <a:tcPr/>
                </a:tc>
                <a:tc>
                  <a:txBody>
                    <a:bodyPr/>
                    <a:lstStyle/>
                    <a:p>
                      <a:r>
                        <a:rPr lang="en-US" dirty="0"/>
                        <a:t>Motion Human Detection Based on Background Subtraction.</a:t>
                      </a:r>
                    </a:p>
                    <a:p>
                      <a:r>
                        <a:rPr lang="en-US" dirty="0"/>
                        <a:t>YEAR: 2010</a:t>
                      </a:r>
                      <a:endParaRPr lang="en-IN" dirty="0"/>
                    </a:p>
                  </a:txBody>
                  <a:tcPr/>
                </a:tc>
                <a:tc>
                  <a:txBody>
                    <a:bodyPr/>
                    <a:lstStyle/>
                    <a:p>
                      <a:r>
                        <a:rPr lang="en-US" dirty="0"/>
                        <a:t>Background subtraction algorithm</a:t>
                      </a:r>
                      <a:endParaRPr lang="en-IN" dirty="0"/>
                    </a:p>
                  </a:txBody>
                  <a:tcPr/>
                </a:tc>
                <a:tc>
                  <a:txBody>
                    <a:bodyPr/>
                    <a:lstStyle/>
                    <a:p>
                      <a:r>
                        <a:rPr lang="en-US" dirty="0"/>
                        <a:t>Elimination of noise and background disturbance problem is not solved.</a:t>
                      </a:r>
                      <a:endParaRPr lang="en-IN" dirty="0"/>
                    </a:p>
                  </a:txBody>
                  <a:tcPr/>
                </a:tc>
                <a:extLst>
                  <a:ext uri="{0D108BD9-81ED-4DB2-BD59-A6C34878D82A}">
                    <a16:rowId xmlns:a16="http://schemas.microsoft.com/office/drawing/2014/main" val="347978782"/>
                  </a:ext>
                </a:extLst>
              </a:tr>
            </a:tbl>
          </a:graphicData>
        </a:graphic>
      </p:graphicFrame>
    </p:spTree>
    <p:extLst>
      <p:ext uri="{BB962C8B-B14F-4D97-AF65-F5344CB8AC3E}">
        <p14:creationId xmlns:p14="http://schemas.microsoft.com/office/powerpoint/2010/main" val="1126416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218A-F7D0-751D-2AFD-652980778155}"/>
              </a:ext>
            </a:extLst>
          </p:cNvPr>
          <p:cNvSpPr>
            <a:spLocks noGrp="1"/>
          </p:cNvSpPr>
          <p:nvPr>
            <p:ph type="title"/>
          </p:nvPr>
        </p:nvSpPr>
        <p:spPr/>
        <p:txBody>
          <a:bodyPr/>
          <a:lstStyle/>
          <a:p>
            <a:r>
              <a:rPr lang="en-US" dirty="0"/>
              <a:t>Existing system</a:t>
            </a:r>
            <a:br>
              <a:rPr lang="en-US" dirty="0"/>
            </a:br>
            <a:endParaRPr lang="en-IN" dirty="0"/>
          </a:p>
        </p:txBody>
      </p:sp>
      <p:sp>
        <p:nvSpPr>
          <p:cNvPr id="3" name="Content Placeholder 2">
            <a:extLst>
              <a:ext uri="{FF2B5EF4-FFF2-40B4-BE49-F238E27FC236}">
                <a16:creationId xmlns:a16="http://schemas.microsoft.com/office/drawing/2014/main" id="{FA3A728F-F49E-DEA9-B9F4-4970E22FD310}"/>
              </a:ext>
            </a:extLst>
          </p:cNvPr>
          <p:cNvSpPr>
            <a:spLocks noGrp="1"/>
          </p:cNvSpPr>
          <p:nvPr>
            <p:ph idx="1"/>
          </p:nvPr>
        </p:nvSpPr>
        <p:spPr/>
        <p:txBody>
          <a:bodyPr/>
          <a:lstStyle/>
          <a:p>
            <a:r>
              <a:rPr lang="en-US" sz="2000" dirty="0"/>
              <a:t>CCTV systems (Closed Circuit Television) become usable in several areas of security. CCTV is used mainly for recording daily happenings in a particular place. </a:t>
            </a:r>
            <a:br>
              <a:rPr lang="en-US" sz="4400" dirty="0"/>
            </a:br>
            <a:endParaRPr lang="en-US" sz="4400" dirty="0"/>
          </a:p>
        </p:txBody>
      </p:sp>
      <p:pic>
        <p:nvPicPr>
          <p:cNvPr id="4" name="Picture 3">
            <a:extLst>
              <a:ext uri="{FF2B5EF4-FFF2-40B4-BE49-F238E27FC236}">
                <a16:creationId xmlns:a16="http://schemas.microsoft.com/office/drawing/2014/main" id="{37E58F56-C944-341D-86E4-E2F25E7FAB4C}"/>
              </a:ext>
            </a:extLst>
          </p:cNvPr>
          <p:cNvPicPr>
            <a:picLocks noChangeAspect="1"/>
          </p:cNvPicPr>
          <p:nvPr/>
        </p:nvPicPr>
        <p:blipFill>
          <a:blip r:embed="rId2"/>
          <a:stretch>
            <a:fillRect/>
          </a:stretch>
        </p:blipFill>
        <p:spPr>
          <a:xfrm>
            <a:off x="2792473" y="3276535"/>
            <a:ext cx="6400446" cy="2059515"/>
          </a:xfrm>
          <a:prstGeom prst="rect">
            <a:avLst/>
          </a:prstGeom>
        </p:spPr>
      </p:pic>
      <p:sp>
        <p:nvSpPr>
          <p:cNvPr id="6" name="TextBox 5">
            <a:extLst>
              <a:ext uri="{FF2B5EF4-FFF2-40B4-BE49-F238E27FC236}">
                <a16:creationId xmlns:a16="http://schemas.microsoft.com/office/drawing/2014/main" id="{31714590-8531-6893-5EB1-DF172423E9A8}"/>
              </a:ext>
            </a:extLst>
          </p:cNvPr>
          <p:cNvSpPr txBox="1"/>
          <p:nvPr/>
        </p:nvSpPr>
        <p:spPr>
          <a:xfrm>
            <a:off x="3050697" y="3111904"/>
            <a:ext cx="6101394" cy="2862322"/>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Here we can see a basic surveillance camera recording of a car on the road</a:t>
            </a:r>
            <a:endParaRPr lang="en-IN" dirty="0"/>
          </a:p>
        </p:txBody>
      </p:sp>
    </p:spTree>
    <p:extLst>
      <p:ext uri="{BB962C8B-B14F-4D97-AF65-F5344CB8AC3E}">
        <p14:creationId xmlns:p14="http://schemas.microsoft.com/office/powerpoint/2010/main" val="4055453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9CD2-2751-6B4B-AD7C-2160BC578B66}"/>
              </a:ext>
            </a:extLst>
          </p:cNvPr>
          <p:cNvSpPr>
            <a:spLocks noGrp="1"/>
          </p:cNvSpPr>
          <p:nvPr>
            <p:ph type="title"/>
          </p:nvPr>
        </p:nvSpPr>
        <p:spPr/>
        <p:txBody>
          <a:bodyPr/>
          <a:lstStyle/>
          <a:p>
            <a:r>
              <a:rPr lang="en-US" dirty="0"/>
              <a:t>Proposed system:</a:t>
            </a:r>
            <a:endParaRPr lang="en-IN" dirty="0"/>
          </a:p>
        </p:txBody>
      </p:sp>
      <p:sp>
        <p:nvSpPr>
          <p:cNvPr id="4" name="TextBox 3">
            <a:extLst>
              <a:ext uri="{FF2B5EF4-FFF2-40B4-BE49-F238E27FC236}">
                <a16:creationId xmlns:a16="http://schemas.microsoft.com/office/drawing/2014/main" id="{E6C18A81-02D1-B0F0-2623-C4B0F348FC3D}"/>
              </a:ext>
            </a:extLst>
          </p:cNvPr>
          <p:cNvSpPr txBox="1"/>
          <p:nvPr/>
        </p:nvSpPr>
        <p:spPr>
          <a:xfrm>
            <a:off x="1451579" y="2286000"/>
            <a:ext cx="9055056" cy="2246769"/>
          </a:xfrm>
          <a:prstGeom prst="rect">
            <a:avLst/>
          </a:prstGeom>
          <a:noFill/>
        </p:spPr>
        <p:txBody>
          <a:bodyPr wrap="square">
            <a:spAutoFit/>
          </a:bodyPr>
          <a:lstStyle/>
          <a:p>
            <a:br>
              <a:rPr lang="en-US" sz="3200" dirty="0"/>
            </a:br>
            <a:r>
              <a:rPr lang="en-US" sz="1800" dirty="0"/>
              <a:t>The main goal of our mini-project is to provide solutions that detect moving objects with certain geometry in real time. </a:t>
            </a:r>
          </a:p>
          <a:p>
            <a:r>
              <a:rPr lang="en-US" sz="1800" dirty="0"/>
              <a:t>In our project, we seek to propose a method which can reduce the effect of the challenges described above and can run a fairly effective and efficient manner in terms of results and response time. </a:t>
            </a:r>
          </a:p>
          <a:p>
            <a:r>
              <a:rPr lang="en-US" sz="1800" dirty="0"/>
              <a:t>These were done  by writing an efficient code in python using OpenCV</a:t>
            </a:r>
            <a:r>
              <a:rPr lang="en-US" sz="1400" dirty="0"/>
              <a:t>.</a:t>
            </a:r>
            <a:endParaRPr lang="en-IN" dirty="0"/>
          </a:p>
        </p:txBody>
      </p:sp>
    </p:spTree>
    <p:extLst>
      <p:ext uri="{BB962C8B-B14F-4D97-AF65-F5344CB8AC3E}">
        <p14:creationId xmlns:p14="http://schemas.microsoft.com/office/powerpoint/2010/main" val="383759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2E5A-D6F3-0E0D-6042-99C219FFE258}"/>
              </a:ext>
            </a:extLst>
          </p:cNvPr>
          <p:cNvSpPr>
            <a:spLocks noGrp="1"/>
          </p:cNvSpPr>
          <p:nvPr>
            <p:ph type="title"/>
          </p:nvPr>
        </p:nvSpPr>
        <p:spPr/>
        <p:txBody>
          <a:bodyPr/>
          <a:lstStyle/>
          <a:p>
            <a:r>
              <a:rPr lang="en-US" dirty="0"/>
              <a:t>PROBLEM STATEMENT:</a:t>
            </a:r>
            <a:endParaRPr lang="en-IN" dirty="0"/>
          </a:p>
        </p:txBody>
      </p:sp>
      <p:sp>
        <p:nvSpPr>
          <p:cNvPr id="4" name="TextBox 3">
            <a:extLst>
              <a:ext uri="{FF2B5EF4-FFF2-40B4-BE49-F238E27FC236}">
                <a16:creationId xmlns:a16="http://schemas.microsoft.com/office/drawing/2014/main" id="{332EE2C3-84BA-3C91-E58D-9683C1BFED05}"/>
              </a:ext>
            </a:extLst>
          </p:cNvPr>
          <p:cNvSpPr txBox="1"/>
          <p:nvPr/>
        </p:nvSpPr>
        <p:spPr>
          <a:xfrm>
            <a:off x="1451578" y="2097741"/>
            <a:ext cx="9603275" cy="2862322"/>
          </a:xfrm>
          <a:prstGeom prst="rect">
            <a:avLst/>
          </a:prstGeom>
          <a:noFill/>
        </p:spPr>
        <p:txBody>
          <a:bodyPr wrap="square">
            <a:spAutoFit/>
          </a:bodyPr>
          <a:lstStyle/>
          <a:p>
            <a:pPr marL="285750" indent="-285750">
              <a:buFont typeface="Arial" panose="020B0604020202020204" pitchFamily="34" charset="0"/>
              <a:buChar char="•"/>
            </a:pPr>
            <a:r>
              <a:rPr lang="en-US" dirty="0"/>
              <a:t>The video surveillance is one of essential techniques for automatic video analysis to extract crucial information or relevant scenes in video surveillance systems. </a:t>
            </a:r>
          </a:p>
          <a:p>
            <a:endParaRPr lang="en-US" dirty="0"/>
          </a:p>
          <a:p>
            <a:pPr marL="285750" indent="-285750">
              <a:buFont typeface="Arial" panose="020B0604020202020204" pitchFamily="34" charset="0"/>
              <a:buChar char="•"/>
            </a:pPr>
            <a:r>
              <a:rPr lang="en-US" dirty="0"/>
              <a:t> The aim of our work is to propose solutions for the automatic detection of moving objects in real time with a surveillance camera. </a:t>
            </a:r>
          </a:p>
          <a:p>
            <a:endParaRPr lang="en-US" dirty="0"/>
          </a:p>
          <a:p>
            <a:pPr marL="285750" indent="-285750">
              <a:buFont typeface="Arial" panose="020B0604020202020204" pitchFamily="34" charset="0"/>
              <a:buChar char="•"/>
            </a:pPr>
            <a:r>
              <a:rPr lang="en-US" dirty="0"/>
              <a:t> The detected objects are objects that have some geometric shape (circle, ellipse, square, and rectangle). </a:t>
            </a:r>
          </a:p>
          <a:p>
            <a:endParaRPr lang="en-US" dirty="0"/>
          </a:p>
          <a:p>
            <a:pPr marL="285750" indent="-285750">
              <a:buFont typeface="Arial" panose="020B0604020202020204" pitchFamily="34" charset="0"/>
              <a:buChar char="•"/>
            </a:pPr>
            <a:r>
              <a:rPr lang="en-US" dirty="0"/>
              <a:t>This work is in the field of video surveillance including motion detection. </a:t>
            </a:r>
            <a:endParaRPr lang="en-IN" dirty="0"/>
          </a:p>
        </p:txBody>
      </p:sp>
    </p:spTree>
    <p:extLst>
      <p:ext uri="{BB962C8B-B14F-4D97-AF65-F5344CB8AC3E}">
        <p14:creationId xmlns:p14="http://schemas.microsoft.com/office/powerpoint/2010/main" val="151461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85F2-D3AC-0082-2028-897919E23D30}"/>
              </a:ext>
            </a:extLst>
          </p:cNvPr>
          <p:cNvSpPr>
            <a:spLocks noGrp="1"/>
          </p:cNvSpPr>
          <p:nvPr>
            <p:ph type="title"/>
          </p:nvPr>
        </p:nvSpPr>
        <p:spPr/>
        <p:txBody>
          <a:bodyPr/>
          <a:lstStyle/>
          <a:p>
            <a:r>
              <a:rPr lang="en-US" dirty="0"/>
              <a:t>DEVELOPMENT ENVIRONMENT</a:t>
            </a:r>
            <a:endParaRPr lang="en-IN" dirty="0"/>
          </a:p>
        </p:txBody>
      </p:sp>
      <p:graphicFrame>
        <p:nvGraphicFramePr>
          <p:cNvPr id="3" name="Content Placeholder 3">
            <a:extLst>
              <a:ext uri="{FF2B5EF4-FFF2-40B4-BE49-F238E27FC236}">
                <a16:creationId xmlns:a16="http://schemas.microsoft.com/office/drawing/2014/main" id="{A0C0D37B-B25D-69B2-9C03-0E82D14579D7}"/>
              </a:ext>
            </a:extLst>
          </p:cNvPr>
          <p:cNvGraphicFramePr>
            <a:graphicFrameLocks/>
          </p:cNvGraphicFramePr>
          <p:nvPr>
            <p:extLst>
              <p:ext uri="{D42A27DB-BD31-4B8C-83A1-F6EECF244321}">
                <p14:modId xmlns:p14="http://schemas.microsoft.com/office/powerpoint/2010/main" val="856259204"/>
              </p:ext>
            </p:extLst>
          </p:nvPr>
        </p:nvGraphicFramePr>
        <p:xfrm>
          <a:off x="1837765" y="2167281"/>
          <a:ext cx="3886200" cy="3886200"/>
        </p:xfrm>
        <a:graphic>
          <a:graphicData uri="http://schemas.openxmlformats.org/drawingml/2006/table">
            <a:tbl>
              <a:tblPr firstRow="1" bandRow="1">
                <a:tableStyleId>{5940675A-B579-460E-94D1-54222C63F5DA}</a:tableStyleId>
              </a:tblPr>
              <a:tblGrid>
                <a:gridCol w="1640840">
                  <a:extLst>
                    <a:ext uri="{9D8B030D-6E8A-4147-A177-3AD203B41FA5}">
                      <a16:colId xmlns:a16="http://schemas.microsoft.com/office/drawing/2014/main" val="20000"/>
                    </a:ext>
                  </a:extLst>
                </a:gridCol>
                <a:gridCol w="2245360">
                  <a:extLst>
                    <a:ext uri="{9D8B030D-6E8A-4147-A177-3AD203B41FA5}">
                      <a16:colId xmlns:a16="http://schemas.microsoft.com/office/drawing/2014/main" val="20001"/>
                    </a:ext>
                  </a:extLst>
                </a:gridCol>
              </a:tblGrid>
              <a:tr h="96280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HARDWARE</a:t>
                      </a:r>
                      <a:r>
                        <a:rPr lang="en-US" sz="2000" b="1" baseline="0" dirty="0">
                          <a:latin typeface="Times New Roman" pitchFamily="18" charset="0"/>
                          <a:cs typeface="Times New Roman" pitchFamily="18" charset="0"/>
                        </a:rPr>
                        <a:t> REQUIREMENTS</a:t>
                      </a:r>
                      <a:endParaRPr lang="en-US" sz="2000" b="1" dirty="0">
                        <a:latin typeface="Times New Roman" pitchFamily="18" charset="0"/>
                        <a:cs typeface="Times New Roman" pitchFamily="18" charset="0"/>
                      </a:endParaRPr>
                    </a:p>
                    <a:p>
                      <a:pPr algn="ctr"/>
                      <a:endParaRPr lang="en-US" sz="2000" b="1" dirty="0"/>
                    </a:p>
                  </a:txBody>
                  <a:tcPr/>
                </a:tc>
                <a:tc hMerge="1">
                  <a:txBody>
                    <a:bodyPr/>
                    <a:lstStyle/>
                    <a:p>
                      <a:endParaRPr lang="en-US"/>
                    </a:p>
                  </a:txBody>
                  <a:tcPr/>
                </a:tc>
                <a:extLst>
                  <a:ext uri="{0D108BD9-81ED-4DB2-BD59-A6C34878D82A}">
                    <a16:rowId xmlns:a16="http://schemas.microsoft.com/office/drawing/2014/main" val="10000"/>
                  </a:ext>
                </a:extLst>
              </a:tr>
              <a:tr h="844189">
                <a:tc>
                  <a:txBody>
                    <a:bodyPr/>
                    <a:lstStyle/>
                    <a:p>
                      <a:r>
                        <a:rPr lang="en-US" sz="1600" b="1" dirty="0">
                          <a:latin typeface="Times New Roman" panose="02020603050405020304" pitchFamily="18" charset="0"/>
                          <a:cs typeface="Times New Roman" panose="02020603050405020304" pitchFamily="18" charset="0"/>
                        </a:rPr>
                        <a:t>PROCESSOR:</a:t>
                      </a:r>
                    </a:p>
                  </a:txBody>
                  <a:tcPr/>
                </a:tc>
                <a:tc>
                  <a:txBody>
                    <a:bodyPr/>
                    <a:lstStyle/>
                    <a:p>
                      <a:pPr algn="ctr"/>
                      <a:r>
                        <a:rPr lang="en-US" sz="1800" dirty="0">
                          <a:latin typeface="Times New Roman" panose="02020603050405020304" pitchFamily="18" charset="0"/>
                          <a:cs typeface="Times New Roman" panose="02020603050405020304" pitchFamily="18" charset="0"/>
                        </a:rPr>
                        <a:t>Minimum 1Ghz</a:t>
                      </a:r>
                      <a:endParaRPr lang="en-US" dirty="0"/>
                    </a:p>
                  </a:txBody>
                  <a:tcPr/>
                </a:tc>
                <a:extLst>
                  <a:ext uri="{0D108BD9-81ED-4DB2-BD59-A6C34878D82A}">
                    <a16:rowId xmlns:a16="http://schemas.microsoft.com/office/drawing/2014/main" val="10001"/>
                  </a:ext>
                </a:extLst>
              </a:tr>
              <a:tr h="918447">
                <a:tc>
                  <a:txBody>
                    <a:bodyPr/>
                    <a:lstStyle/>
                    <a:p>
                      <a:r>
                        <a:rPr lang="en-US" sz="1600" b="1" dirty="0">
                          <a:latin typeface="Times New Roman" panose="02020603050405020304" pitchFamily="18" charset="0"/>
                          <a:cs typeface="Times New Roman" panose="02020603050405020304" pitchFamily="18" charset="0"/>
                        </a:rPr>
                        <a:t>RAM:</a:t>
                      </a:r>
                    </a:p>
                  </a:txBody>
                  <a:tcPr/>
                </a:tc>
                <a:tc>
                  <a:txBody>
                    <a:bodyPr/>
                    <a:lstStyle/>
                    <a:p>
                      <a:pPr algn="ctr"/>
                      <a:r>
                        <a:rPr lang="en-US" sz="1800" dirty="0">
                          <a:latin typeface="Times New Roman" panose="02020603050405020304" pitchFamily="18" charset="0"/>
                          <a:cs typeface="Times New Roman" panose="02020603050405020304" pitchFamily="18" charset="0"/>
                        </a:rPr>
                        <a:t> 2 GB  and above</a:t>
                      </a:r>
                      <a:endParaRPr lang="en-US" dirty="0"/>
                    </a:p>
                  </a:txBody>
                  <a:tcPr/>
                </a:tc>
                <a:extLst>
                  <a:ext uri="{0D108BD9-81ED-4DB2-BD59-A6C34878D82A}">
                    <a16:rowId xmlns:a16="http://schemas.microsoft.com/office/drawing/2014/main" val="10002"/>
                  </a:ext>
                </a:extLst>
              </a:tr>
              <a:tr h="1160760">
                <a:tc>
                  <a:txBody>
                    <a:bodyPr/>
                    <a:lstStyle/>
                    <a:p>
                      <a:r>
                        <a:rPr lang="en-US" sz="1600" b="1" dirty="0">
                          <a:latin typeface="Times New Roman" panose="02020603050405020304" pitchFamily="18" charset="0"/>
                          <a:cs typeface="Times New Roman" panose="02020603050405020304" pitchFamily="18" charset="0"/>
                        </a:rPr>
                        <a:t>HARD DISK:</a:t>
                      </a:r>
                    </a:p>
                  </a:txBody>
                  <a:tcPr/>
                </a:tc>
                <a:tc>
                  <a:txBody>
                    <a:bodyPr/>
                    <a:lstStyle/>
                    <a:p>
                      <a:pPr algn="ctr"/>
                      <a:r>
                        <a:rPr lang="en-US" sz="1800" dirty="0">
                          <a:latin typeface="Times New Roman" panose="02020603050405020304" pitchFamily="18" charset="0"/>
                          <a:cs typeface="Times New Roman" panose="02020603050405020304" pitchFamily="18" charset="0"/>
                        </a:rPr>
                        <a:t>32 GB and  above</a:t>
                      </a:r>
                      <a:endParaRPr lang="en-US" dirty="0"/>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15B36C42-F238-D77B-2BD7-BE8CDCEA565A}"/>
              </a:ext>
            </a:extLst>
          </p:cNvPr>
          <p:cNvGraphicFramePr>
            <a:graphicFrameLocks noGrp="1"/>
          </p:cNvGraphicFramePr>
          <p:nvPr>
            <p:extLst>
              <p:ext uri="{D42A27DB-BD31-4B8C-83A1-F6EECF244321}">
                <p14:modId xmlns:p14="http://schemas.microsoft.com/office/powerpoint/2010/main" val="896527684"/>
              </p:ext>
            </p:extLst>
          </p:nvPr>
        </p:nvGraphicFramePr>
        <p:xfrm>
          <a:off x="6382870" y="2290098"/>
          <a:ext cx="4419600" cy="252984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68580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SOFTWARE</a:t>
                      </a:r>
                      <a:r>
                        <a:rPr lang="en-US" sz="2000" b="1" baseline="0" dirty="0">
                          <a:latin typeface="Times New Roman" pitchFamily="18" charset="0"/>
                          <a:cs typeface="Times New Roman" pitchFamily="18" charset="0"/>
                        </a:rPr>
                        <a:t> REQUIREMENTS</a:t>
                      </a:r>
                      <a:endParaRPr lang="en-US" sz="2000" b="1" dirty="0">
                        <a:latin typeface="Times New Roman" pitchFamily="18" charset="0"/>
                        <a:cs typeface="Times New Roman" pitchFamily="18" charset="0"/>
                      </a:endParaRPr>
                    </a:p>
                    <a:p>
                      <a:pPr algn="ctr"/>
                      <a:endParaRPr lang="en-US" sz="2000" b="1" dirty="0"/>
                    </a:p>
                  </a:txBody>
                  <a:tcPr/>
                </a:tc>
                <a:tc hMerge="1">
                  <a:txBody>
                    <a:bodyPr/>
                    <a:lstStyle/>
                    <a:p>
                      <a:endParaRPr lang="en-US"/>
                    </a:p>
                  </a:txBody>
                  <a:tcPr/>
                </a:tc>
                <a:extLst>
                  <a:ext uri="{0D108BD9-81ED-4DB2-BD59-A6C34878D82A}">
                    <a16:rowId xmlns:a16="http://schemas.microsoft.com/office/drawing/2014/main" val="10000"/>
                  </a:ext>
                </a:extLst>
              </a:tr>
              <a:tr h="609600">
                <a:tc>
                  <a:txBody>
                    <a:bodyPr/>
                    <a:lstStyle/>
                    <a:p>
                      <a:r>
                        <a:rPr lang="en-US" sz="1600" b="1" dirty="0">
                          <a:latin typeface="Times New Roman" panose="02020603050405020304" pitchFamily="18" charset="0"/>
                          <a:cs typeface="Times New Roman" panose="02020603050405020304" pitchFamily="18" charset="0"/>
                        </a:rPr>
                        <a:t>OPERATING SYSTEM:</a:t>
                      </a:r>
                    </a:p>
                  </a:txBody>
                  <a:tcPr/>
                </a:tc>
                <a:tc>
                  <a:txBody>
                    <a:bodyPr/>
                    <a:lstStyle/>
                    <a:p>
                      <a:pPr algn="ctr"/>
                      <a:r>
                        <a:rPr lang="en-US" sz="1800" dirty="0">
                          <a:latin typeface="Times New Roman" panose="02020603050405020304" pitchFamily="18" charset="0"/>
                          <a:cs typeface="Times New Roman" panose="02020603050405020304" pitchFamily="18" charset="0"/>
                        </a:rPr>
                        <a:t>Windows 11.</a:t>
                      </a:r>
                      <a:endParaRPr lang="en-US" dirty="0"/>
                    </a:p>
                  </a:txBody>
                  <a:tcPr/>
                </a:tc>
                <a:extLst>
                  <a:ext uri="{0D108BD9-81ED-4DB2-BD59-A6C34878D82A}">
                    <a16:rowId xmlns:a16="http://schemas.microsoft.com/office/drawing/2014/main" val="10001"/>
                  </a:ext>
                </a:extLst>
              </a:tr>
              <a:tr h="609600">
                <a:tc>
                  <a:txBody>
                    <a:bodyPr/>
                    <a:lstStyle/>
                    <a:p>
                      <a:r>
                        <a:rPr lang="en-US" sz="1600" b="1" dirty="0">
                          <a:latin typeface="Times New Roman" panose="02020603050405020304" pitchFamily="18" charset="0"/>
                          <a:cs typeface="Times New Roman" panose="02020603050405020304" pitchFamily="18" charset="0"/>
                        </a:rPr>
                        <a:t>PLATFORM:</a:t>
                      </a:r>
                    </a:p>
                  </a:txBody>
                  <a:tcPr/>
                </a:tc>
                <a:tc>
                  <a:txBody>
                    <a:bodyPr/>
                    <a:lstStyle/>
                    <a:p>
                      <a:pPr algn="ctr"/>
                      <a:r>
                        <a:rPr lang="en-US" sz="1800" dirty="0">
                          <a:latin typeface="Times New Roman" panose="02020603050405020304" pitchFamily="18" charset="0"/>
                          <a:cs typeface="Times New Roman" panose="02020603050405020304" pitchFamily="18" charset="0"/>
                        </a:rPr>
                        <a:t>PYTHON IDE</a:t>
                      </a:r>
                      <a:endParaRPr lang="en-US" dirty="0"/>
                    </a:p>
                  </a:txBody>
                  <a:tcPr/>
                </a:tc>
                <a:extLst>
                  <a:ext uri="{0D108BD9-81ED-4DB2-BD59-A6C34878D82A}">
                    <a16:rowId xmlns:a16="http://schemas.microsoft.com/office/drawing/2014/main" val="10002"/>
                  </a:ext>
                </a:extLst>
              </a:tr>
              <a:tr h="609600">
                <a:tc>
                  <a:txBody>
                    <a:bodyPr/>
                    <a:lstStyle/>
                    <a:p>
                      <a:r>
                        <a:rPr lang="en-US" sz="1600" b="1" baseline="0" dirty="0">
                          <a:latin typeface="Times New Roman" panose="02020603050405020304" pitchFamily="18" charset="0"/>
                          <a:cs typeface="Times New Roman" panose="02020603050405020304" pitchFamily="18" charset="0"/>
                        </a:rPr>
                        <a:t>LIBRARIES: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OpenCV</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459371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229</TotalTime>
  <Words>1469</Words>
  <Application>Microsoft Office PowerPoint</Application>
  <PresentationFormat>Widescreen</PresentationFormat>
  <Paragraphs>211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Gill Sans MT</vt:lpstr>
      <vt:lpstr>Tahoma</vt:lpstr>
      <vt:lpstr>Times New Roman</vt:lpstr>
      <vt:lpstr>Wingdings</vt:lpstr>
      <vt:lpstr>Gallery</vt:lpstr>
      <vt:lpstr>Motion Detection based Surveillance System</vt:lpstr>
      <vt:lpstr>introduction</vt:lpstr>
      <vt:lpstr>OBJECTIVE:</vt:lpstr>
      <vt:lpstr>LITERARTURE SURVEY:</vt:lpstr>
      <vt:lpstr>PowerPoint Presentation</vt:lpstr>
      <vt:lpstr>Existing system </vt:lpstr>
      <vt:lpstr>Proposed system:</vt:lpstr>
      <vt:lpstr>PROBLEM STATEMENT:</vt:lpstr>
      <vt:lpstr>DEVELOPMENT ENVIRONMENT</vt:lpstr>
      <vt:lpstr>SYSTEM ARCHITECTURE:</vt:lpstr>
      <vt:lpstr>SYSTEM DESIGN: ER DIAGRAM:</vt:lpstr>
      <vt:lpstr>Dataflow diagram:</vt:lpstr>
      <vt:lpstr>PowerPoint Presentation</vt:lpstr>
      <vt:lpstr>Use case diagram </vt:lpstr>
      <vt:lpstr>Class diagram </vt:lpstr>
      <vt:lpstr>Sequence diagram   </vt:lpstr>
      <vt:lpstr>Collaboration diagram </vt:lpstr>
      <vt:lpstr>Activity diagram </vt:lpstr>
      <vt:lpstr>MODULE DESCRIPTION</vt:lpstr>
      <vt:lpstr>TESTING: SYSTEM TESTING:</vt:lpstr>
      <vt:lpstr>PowerPoint Presentation</vt:lpstr>
      <vt:lpstr>SCREENSHOTS:</vt:lpstr>
      <vt:lpstr>PowerPoint Presentation</vt:lpstr>
      <vt:lpstr>PowerPoint Presentation</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Detection based Surveillance System</dc:title>
  <dc:creator>KAUSHIK B S</dc:creator>
  <cp:lastModifiedBy>Sanjana S</cp:lastModifiedBy>
  <cp:revision>19</cp:revision>
  <dcterms:created xsi:type="dcterms:W3CDTF">2022-05-26T16:46:39Z</dcterms:created>
  <dcterms:modified xsi:type="dcterms:W3CDTF">2022-06-14T00:11:45Z</dcterms:modified>
</cp:coreProperties>
</file>